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notesSlides/notesSlide26.xml" ContentType="application/vnd.openxmlformats-officedocument.presentationml.notesSlide+xml"/>
  <Override PartName="/ppt/charts/chart16.xml" ContentType="application/vnd.openxmlformats-officedocument.drawingml.chart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7"/>
  </p:notesMasterIdLst>
  <p:handoutMasterIdLst>
    <p:handoutMasterId r:id="rId38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287" r:id="rId24"/>
    <p:sldId id="348" r:id="rId25"/>
    <p:sldId id="349" r:id="rId26"/>
    <p:sldId id="350" r:id="rId27"/>
    <p:sldId id="351" r:id="rId28"/>
    <p:sldId id="362" r:id="rId29"/>
    <p:sldId id="361" r:id="rId30"/>
    <p:sldId id="352" r:id="rId31"/>
    <p:sldId id="363" r:id="rId32"/>
    <p:sldId id="364" r:id="rId33"/>
    <p:sldId id="359" r:id="rId34"/>
    <p:sldId id="365" r:id="rId35"/>
    <p:sldId id="341" r:id="rId36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EEE"/>
    <a:srgbClr val="FF0066"/>
    <a:srgbClr val="66FF66"/>
    <a:srgbClr val="6A25E7"/>
    <a:srgbClr val="F87946"/>
    <a:srgbClr val="3FCD42"/>
    <a:srgbClr val="60E955"/>
    <a:srgbClr val="018D76"/>
    <a:srgbClr val="73CB77"/>
    <a:srgbClr val="55E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4" autoAdjust="0"/>
    <p:restoredTop sz="94645" autoAdjust="0"/>
  </p:normalViewPr>
  <p:slideViewPr>
    <p:cSldViewPr>
      <p:cViewPr>
        <p:scale>
          <a:sx n="70" d="100"/>
          <a:sy n="70" d="100"/>
        </p:scale>
        <p:origin x="-1236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42E-3"/>
                  <c:y val="3.7458044041221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848781994675933E-2"/>
                  <c:y val="-6.421378978495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743489317038E-2"/>
                  <c:y val="-6.421378978495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677681393513923E-2"/>
                  <c:y val="-7.491608808244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3"/>
                <c:pt idx="0">
                  <c:v>166062</c:v>
                </c:pt>
                <c:pt idx="1">
                  <c:v>176633.2</c:v>
                </c:pt>
                <c:pt idx="2">
                  <c:v>189317.7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276393278799067E-2"/>
                  <c:y val="-8.29428118055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5922713117122E-2"/>
                  <c:y val="-5.618706606183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3"/>
                <c:pt idx="0">
                  <c:v>14067.5</c:v>
                </c:pt>
                <c:pt idx="1">
                  <c:v>14219.9</c:v>
                </c:pt>
                <c:pt idx="2">
                  <c:v>19289.2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304256"/>
        <c:axId val="65014016"/>
      </c:lineChart>
      <c:catAx>
        <c:axId val="134304256"/>
        <c:scaling>
          <c:orientation val="minMax"/>
        </c:scaling>
        <c:delete val="0"/>
        <c:axPos val="b"/>
        <c:majorTickMark val="out"/>
        <c:minorTickMark val="none"/>
        <c:tickLblPos val="nextTo"/>
        <c:crossAx val="65014016"/>
        <c:crosses val="autoZero"/>
        <c:auto val="1"/>
        <c:lblAlgn val="ctr"/>
        <c:lblOffset val="100"/>
        <c:noMultiLvlLbl val="0"/>
      </c:catAx>
      <c:valAx>
        <c:axId val="6501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04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89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Правопорядок и общественная безопасность</c:v>
                </c:pt>
              </c:strCache>
            </c:strRef>
          </c:tx>
          <c:spPr>
            <a:solidFill>
              <a:srgbClr val="E14BCF"/>
            </a:solidFill>
          </c:spPr>
          <c:invertIfNegative val="0"/>
          <c:dLbls>
            <c:dLbl>
              <c:idx val="0"/>
              <c:layout>
                <c:manualLayout>
                  <c:x val="5.7813506828481097E-2"/>
                  <c:y val="8.8888266748789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594857511328942E-2"/>
                  <c:y val="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368169157768634E-2"/>
                  <c:y val="-2.2222066687197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- 2236,0</c:v>
                </c:pt>
                <c:pt idx="1">
                  <c:v>2021 год - 2594,1</c:v>
                </c:pt>
                <c:pt idx="2">
                  <c:v>2022 год - 2735,0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86.5</c:v>
                </c:pt>
                <c:pt idx="1">
                  <c:v>108.7</c:v>
                </c:pt>
                <c:pt idx="2">
                  <c:v>79.400000000000006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Административная комиссия</c:v>
                </c:pt>
              </c:strCache>
            </c:strRef>
          </c:tx>
          <c:spPr>
            <a:solidFill>
              <a:srgbClr val="018D76"/>
            </a:solidFill>
          </c:spPr>
          <c:invertIfNegative val="0"/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040195182040961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821545864888896E-2"/>
                  <c:y val="-1.999986001847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- 2236,0</c:v>
                </c:pt>
                <c:pt idx="1">
                  <c:v>2021 год - 2594,1</c:v>
                </c:pt>
                <c:pt idx="2">
                  <c:v>2022 год - 2735,0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132</c:v>
                </c:pt>
                <c:pt idx="1">
                  <c:v>134.19999999999999</c:v>
                </c:pt>
                <c:pt idx="2">
                  <c:v>145.69999999999999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30870523464887E-2"/>
                  <c:y val="2.2222066687197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15755887702498E-2"/>
                  <c:y val="-1.999986001847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- 2236,0</c:v>
                </c:pt>
                <c:pt idx="1">
                  <c:v>2021 год - 2594,1</c:v>
                </c:pt>
                <c:pt idx="2">
                  <c:v>2022 год - 2735,0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18.600000000000001</c:v>
                </c:pt>
                <c:pt idx="1">
                  <c:v>10</c:v>
                </c:pt>
                <c:pt idx="2">
                  <c:v>9.1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30870523464887E-2"/>
                  <c:y val="-1.555544668103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712107400197333E-2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- 2236,0</c:v>
                </c:pt>
                <c:pt idx="1">
                  <c:v>2021 год - 2594,1</c:v>
                </c:pt>
                <c:pt idx="2">
                  <c:v>2022 год - 2735,0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3"/>
                <c:pt idx="0">
                  <c:v>64</c:v>
                </c:pt>
                <c:pt idx="1">
                  <c:v>158.1</c:v>
                </c:pt>
                <c:pt idx="2">
                  <c:v>18.3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ЕДДС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149519840616833E-2"/>
                  <c:y val="-5.555534169489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602896547737109E-2"/>
                  <c:y val="-5.777737338671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384247230584989E-2"/>
                  <c:y val="-5.111075338055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3"/>
                <c:pt idx="0">
                  <c:v>2020 год - 2236,0</c:v>
                </c:pt>
                <c:pt idx="1">
                  <c:v>2021 год - 2594,1</c:v>
                </c:pt>
                <c:pt idx="2">
                  <c:v>2022 год - 2735,0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3"/>
                <c:pt idx="0">
                  <c:v>1934.9</c:v>
                </c:pt>
                <c:pt idx="1">
                  <c:v>2183.1</c:v>
                </c:pt>
                <c:pt idx="2">
                  <c:v>2482.5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461888"/>
        <c:axId val="61119232"/>
        <c:axId val="0"/>
      </c:bar3DChart>
      <c:catAx>
        <c:axId val="17546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1119232"/>
        <c:crosses val="autoZero"/>
        <c:auto val="1"/>
        <c:lblAlgn val="ctr"/>
        <c:lblOffset val="100"/>
        <c:noMultiLvlLbl val="0"/>
      </c:catAx>
      <c:valAx>
        <c:axId val="6111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4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35058634760211682"/>
          <c:w val="0.27301757143666838"/>
          <c:h val="0.5927435328536634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предпринимательства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2020 год     49,5</c:v>
                </c:pt>
                <c:pt idx="1">
                  <c:v>2021 год 165,1</c:v>
                </c:pt>
                <c:pt idx="2">
                  <c:v>2022 год   10,0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туризма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2020 год     49,5</c:v>
                </c:pt>
                <c:pt idx="1">
                  <c:v>2021 год 165,1</c:v>
                </c:pt>
                <c:pt idx="2">
                  <c:v>2022 год   10,0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49.5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Всероссийская перепись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2020 год     49,5</c:v>
                </c:pt>
                <c:pt idx="1">
                  <c:v>2021 год 165,1</c:v>
                </c:pt>
                <c:pt idx="2">
                  <c:v>2022 год   10,0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1">
                  <c:v>155.1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75433728"/>
        <c:axId val="175799040"/>
        <c:axId val="0"/>
      </c:bar3DChart>
      <c:catAx>
        <c:axId val="17543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5799040"/>
        <c:crosses val="autoZero"/>
        <c:auto val="1"/>
        <c:lblAlgn val="ctr"/>
        <c:lblOffset val="100"/>
        <c:noMultiLvlLbl val="0"/>
      </c:catAx>
      <c:valAx>
        <c:axId val="175799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543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30320531900315478"/>
          <c:w val="0.36960012921387225"/>
          <c:h val="0.3680316829757420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77"/>
          <c:y val="3.6828967844537208E-2"/>
          <c:w val="0.5968575051318995"/>
          <c:h val="0.857641523026282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852494696507111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778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056562469238577E-2"/>
                  <c:y val="1.084003253034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- 67731,9</c:v>
                </c:pt>
                <c:pt idx="1">
                  <c:v>2021 год - 85379,9</c:v>
                </c:pt>
                <c:pt idx="2">
                  <c:v>2022 год - 102123,4</c:v>
                </c:pt>
              </c:strCache>
            </c:strRef>
          </c:cat>
          <c:val>
            <c:numRef>
              <c:f>Лист1!$B$2:$B$10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1755630192299098E-2"/>
                  <c:y val="1.300803903640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189311914053163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- 67731,9</c:v>
                </c:pt>
                <c:pt idx="1">
                  <c:v>2021 год - 85379,9</c:v>
                </c:pt>
                <c:pt idx="2">
                  <c:v>2022 год - 102123,4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49651.1</c:v>
                </c:pt>
                <c:pt idx="1">
                  <c:v>65760.2</c:v>
                </c:pt>
                <c:pt idx="2">
                  <c:v>80944.899999999994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7454585027034501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1893119140531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755630192299098E-2"/>
                  <c:y val="-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- 67731,9</c:v>
                </c:pt>
                <c:pt idx="1">
                  <c:v>2021 год - 85379,9</c:v>
                </c:pt>
                <c:pt idx="2">
                  <c:v>2022 год - 102123,4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18080.8</c:v>
                </c:pt>
                <c:pt idx="1">
                  <c:v>19619.7</c:v>
                </c:pt>
                <c:pt idx="2">
                  <c:v>21178.5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184832"/>
        <c:axId val="175828352"/>
        <c:axId val="0"/>
      </c:bar3DChart>
      <c:catAx>
        <c:axId val="176184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75828352"/>
        <c:crosses val="autoZero"/>
        <c:auto val="1"/>
        <c:lblAlgn val="ctr"/>
        <c:lblOffset val="100"/>
        <c:noMultiLvlLbl val="0"/>
      </c:catAx>
      <c:valAx>
        <c:axId val="17582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618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1334819697557348"/>
          <c:w val="0.25745345162825606"/>
          <c:h val="0.59822899621071624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дворовых террторий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490597383419114E-2"/>
                  <c:y val="-3.976598773172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2020 год     8589,2</c:v>
                </c:pt>
                <c:pt idx="1">
                  <c:v>2021 год  8058,3</c:v>
                </c:pt>
                <c:pt idx="2">
                  <c:v>2022 год   8726,0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1347.8</c:v>
                </c:pt>
                <c:pt idx="1">
                  <c:v>2356.1999999999998</c:v>
                </c:pt>
                <c:pt idx="2">
                  <c:v>1617.1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территорий общего пользования</c:v>
                </c:pt>
              </c:strCache>
            </c:strRef>
          </c:tx>
          <c:spPr>
            <a:solidFill>
              <a:srgbClr val="3FCD42"/>
            </a:solidFill>
          </c:spPr>
          <c:invertIfNegative val="0"/>
          <c:dLbls>
            <c:dLbl>
              <c:idx val="0"/>
              <c:layout>
                <c:manualLayout>
                  <c:x val="3.5164632317312351E-2"/>
                  <c:y val="-2.105248422997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2020 год     8589,2</c:v>
                </c:pt>
                <c:pt idx="1">
                  <c:v>2021 год  8058,3</c:v>
                </c:pt>
                <c:pt idx="2">
                  <c:v>2022 год   8726,0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7241.4</c:v>
                </c:pt>
                <c:pt idx="1">
                  <c:v>5702.1</c:v>
                </c:pt>
                <c:pt idx="2">
                  <c:v>7108.9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76300032"/>
        <c:axId val="175831808"/>
        <c:axId val="0"/>
      </c:bar3DChart>
      <c:catAx>
        <c:axId val="17630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5831808"/>
        <c:crosses val="autoZero"/>
        <c:auto val="1"/>
        <c:lblAlgn val="ctr"/>
        <c:lblOffset val="100"/>
        <c:noMultiLvlLbl val="0"/>
      </c:catAx>
      <c:valAx>
        <c:axId val="175831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630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24940452597099291"/>
          <c:w val="0.34535626110431916"/>
          <c:h val="0.7372513670300786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44"/>
          <c:y val="3.6828967844537208E-2"/>
          <c:w val="0.5968575051318995"/>
          <c:h val="0.857641523026282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852494696507069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65358056370172E-2"/>
                  <c:y val="1.0839948599000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- 3521,0</c:v>
                </c:pt>
                <c:pt idx="1">
                  <c:v>2021 год - 4967,6</c:v>
                </c:pt>
                <c:pt idx="2">
                  <c:v>2022 год - 5568,4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2803.9</c:v>
                </c:pt>
                <c:pt idx="1">
                  <c:v>3741.3</c:v>
                </c:pt>
                <c:pt idx="2">
                  <c:v>4229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 земельными ресурсами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98513125299719E-2"/>
                  <c:y val="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8882667487892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- 3521,0</c:v>
                </c:pt>
                <c:pt idx="1">
                  <c:v>2021 год - 4967,6</c:v>
                </c:pt>
                <c:pt idx="2">
                  <c:v>2022 год - 5568,4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248.7</c:v>
                </c:pt>
                <c:pt idx="1">
                  <c:v>61</c:v>
                </c:pt>
                <c:pt idx="2">
                  <c:v>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816722644224032E-2"/>
                  <c:y val="1.5176045542476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- 3521,0</c:v>
                </c:pt>
                <c:pt idx="1">
                  <c:v>2021 год - 4967,6</c:v>
                </c:pt>
                <c:pt idx="2">
                  <c:v>2022 год - 5568,4</c:v>
                </c:pt>
              </c:strCache>
            </c:strRef>
          </c:cat>
          <c:val>
            <c:numRef>
              <c:f>Лист1!$D$2:$D$8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spPr>
            <a:solidFill>
              <a:srgbClr val="9CFEEE"/>
            </a:solidFill>
          </c:spPr>
          <c:invertIfNegative val="0"/>
          <c:dLbls>
            <c:dLbl>
              <c:idx val="0"/>
              <c:layout>
                <c:manualLayout>
                  <c:x val="8.8888266748789246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- 3521,0</c:v>
                </c:pt>
                <c:pt idx="1">
                  <c:v>2021 год - 4967,6</c:v>
                </c:pt>
                <c:pt idx="2">
                  <c:v>2022 год - 5568,4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3"/>
                <c:pt idx="0">
                  <c:v>468.4</c:v>
                </c:pt>
                <c:pt idx="1">
                  <c:v>1165.3</c:v>
                </c:pt>
                <c:pt idx="2">
                  <c:v>1251.4000000000001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410624"/>
        <c:axId val="176597824"/>
        <c:axId val="0"/>
      </c:bar3DChart>
      <c:catAx>
        <c:axId val="176410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76597824"/>
        <c:crosses val="autoZero"/>
        <c:auto val="1"/>
        <c:lblAlgn val="ctr"/>
        <c:lblOffset val="100"/>
        <c:noMultiLvlLbl val="0"/>
      </c:catAx>
      <c:valAx>
        <c:axId val="17659782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641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6223653838347231"/>
          <c:w val="0.30231335270195947"/>
          <c:h val="0.5532111276444149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339580463514408"/>
          <c:y val="2.3602320391144266E-2"/>
          <c:w val="0.58509761457250364"/>
          <c:h val="0.556461267112740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 долгом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- 17356,1</c:v>
                </c:pt>
                <c:pt idx="1">
                  <c:v>2021 год - 7073,0</c:v>
                </c:pt>
                <c:pt idx="2">
                  <c:v>2022 год - 6847,6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- 17356,1</c:v>
                </c:pt>
                <c:pt idx="1">
                  <c:v>2021 год - 7073,0</c:v>
                </c:pt>
                <c:pt idx="2">
                  <c:v>2022 год - 6847,6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10473.1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- 17356,1</c:v>
                </c:pt>
                <c:pt idx="1">
                  <c:v>2021 год - 7073,0</c:v>
                </c:pt>
                <c:pt idx="2">
                  <c:v>2022 год - 6847,6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6876.8</c:v>
                </c:pt>
                <c:pt idx="1">
                  <c:v>7073</c:v>
                </c:pt>
                <c:pt idx="2">
                  <c:v>6847.6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6310272"/>
        <c:axId val="176602432"/>
        <c:axId val="0"/>
      </c:bar3DChart>
      <c:catAx>
        <c:axId val="1763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6602432"/>
        <c:crosses val="autoZero"/>
        <c:auto val="1"/>
        <c:lblAlgn val="ctr"/>
        <c:lblOffset val="100"/>
        <c:noMultiLvlLbl val="0"/>
      </c:catAx>
      <c:valAx>
        <c:axId val="17660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631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842"/>
          <c:w val="0.95072401290488318"/>
          <c:h val="0.296948402810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0673505879832565E-2"/>
          <c:y val="3.6466981230272477E-2"/>
        </c:manualLayout>
      </c:layout>
      <c:overlay val="0"/>
      <c:txPr>
        <a:bodyPr/>
        <a:lstStyle/>
        <a:p>
          <a:pPr>
            <a:defRPr u="sng" baseline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1413983788922468"/>
          <c:y val="0.20365804021561462"/>
          <c:w val="0.58509761457250364"/>
          <c:h val="0.556461267112740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- 48695,9</c:v>
                </c:pt>
              </c:strCache>
            </c:strRef>
          </c:tx>
          <c:dLbls>
            <c:dLbl>
              <c:idx val="0"/>
              <c:layout>
                <c:manualLayout>
                  <c:x val="1.104636796638496E-2"/>
                  <c:y val="-6.4853259882516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519750175585517E-2"/>
                  <c:y val="-8.273356634872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763818306418352E-2"/>
                  <c:y val="-9.7402014728927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09917143111041E-2"/>
                  <c:y val="0.1066068766102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438517072268205E-2"/>
                  <c:y val="-2.32281390138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201450452018595E-2"/>
                  <c:y val="-0.10333776967081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МКУ "УРТ"</c:v>
                </c:pt>
                <c:pt idx="1">
                  <c:v>Пожарная безопасность</c:v>
                </c:pt>
                <c:pt idx="2">
                  <c:v>Жилищное хозяйство</c:v>
                </c:pt>
                <c:pt idx="3">
                  <c:v>Коммунальное хозяйство</c:v>
                </c:pt>
                <c:pt idx="4">
                  <c:v>Благоустройство</c:v>
                </c:pt>
                <c:pt idx="5">
                  <c:v>Другие вопросы в области ЖКХ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7854.4</c:v>
                </c:pt>
                <c:pt idx="1">
                  <c:v>538.70000000000005</c:v>
                </c:pt>
                <c:pt idx="2">
                  <c:v>558.6</c:v>
                </c:pt>
                <c:pt idx="3">
                  <c:v>17095.900000000001</c:v>
                </c:pt>
                <c:pt idx="4">
                  <c:v>21275.9</c:v>
                </c:pt>
                <c:pt idx="5">
                  <c:v>1372.4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3.3309516187341535E-2"/>
          <c:y val="0.18002718512951169"/>
          <c:w val="0.28720191543411921"/>
          <c:h val="0.806297696909136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018735363044"/>
          <c:y val="0.32906764168190317"/>
          <c:w val="0.28103044496487334"/>
          <c:h val="0.4387568555758707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F8794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6A25E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160815169091885E-2"/>
                  <c:y val="-0.274838490790087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177317718028171"/>
                  <c:y val="-0.241839060961185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748164680278741"/>
                  <c:y val="-0.161479240588642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200152984764689"/>
                  <c:y val="-7.82482082019819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421349010029846E-2"/>
                  <c:y val="-6.80610884142175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008454652580899E-2"/>
                  <c:y val="-5.72928653218169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49712089243887E-2"/>
                  <c:y val="2.62208965351504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117434316852013E-2"/>
                  <c:y val="0.121516937851350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9328937836403942"/>
                  <c:y val="2.47452371864648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6626005697826506E-2"/>
                  <c:y val="-5.931475800713425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317767542287723"/>
                  <c:y val="-9.08257114180296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923364628265764"/>
                  <c:y val="-0.1837191176955664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10595675750966162"/>
                  <c:y val="-0.273976542878280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-15.3</c:v>
                </c:pt>
                <c:pt idx="1">
                  <c:v>766.6</c:v>
                </c:pt>
                <c:pt idx="2">
                  <c:v>1958</c:v>
                </c:pt>
                <c:pt idx="3">
                  <c:v>6532.4</c:v>
                </c:pt>
                <c:pt idx="4">
                  <c:v>24052</c:v>
                </c:pt>
                <c:pt idx="5">
                  <c:v>39.9</c:v>
                </c:pt>
                <c:pt idx="6">
                  <c:v>3433.7</c:v>
                </c:pt>
                <c:pt idx="7">
                  <c:v>4326.3</c:v>
                </c:pt>
                <c:pt idx="8">
                  <c:v>134719.9</c:v>
                </c:pt>
                <c:pt idx="9">
                  <c:v>14845.1</c:v>
                </c:pt>
                <c:pt idx="10">
                  <c:v>3615.6</c:v>
                </c:pt>
                <c:pt idx="11">
                  <c:v>5857.4</c:v>
                </c:pt>
                <c:pt idx="12">
                  <c:v>3518.4</c:v>
                </c:pt>
                <c:pt idx="13">
                  <c:v>1771.4</c:v>
                </c:pt>
                <c:pt idx="14">
                  <c:v>3185.5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472"/>
          <c:y val="0.14081812484390976"/>
          <c:w val="0.29859484777517581"/>
          <c:h val="0.83562805995749734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0889929742323"/>
          <c:y val="0.21301775147929181"/>
          <c:w val="0.33606557377049601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47171186934967E-2"/>
                  <c:y val="0.317873335191064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612769658346442E-2"/>
                  <c:y val="-0.1262797237049547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50468.1</c:v>
                </c:pt>
                <c:pt idx="1">
                  <c:v>110994</c:v>
                </c:pt>
                <c:pt idx="2">
                  <c:v>150187.1</c:v>
                </c:pt>
                <c:pt idx="3">
                  <c:v>794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40065"/>
          <c:y val="0.25049309664694275"/>
          <c:w val="0.31850117096018737"/>
          <c:h val="0.62327416173570016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086651053865258E-2"/>
          <c:y val="0.27777777777778118"/>
          <c:w val="0.50351288056205012"/>
          <c:h val="0.4318181818181871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602"/>
                  <c:y val="0.100589133803443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300690010046824E-2"/>
                  <c:y val="-0.1067302349154975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507422.8</c:v>
                </c:pt>
                <c:pt idx="1">
                  <c:v>128.80000000000001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9302"/>
          <c:y val="0.17929292929293086"/>
          <c:w val="0.29039812646370022"/>
          <c:h val="0.41919191919191917"/>
        </c:manualLayout>
      </c:layout>
      <c:overlay val="0"/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 424813,2</c:v>
                </c:pt>
                <c:pt idx="1">
                  <c:v>2021 год 473715,5</c:v>
                </c:pt>
                <c:pt idx="2">
                  <c:v>2022 год 507551,6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176022</c:v>
                </c:pt>
                <c:pt idx="1">
                  <c:v>191829.9</c:v>
                </c:pt>
                <c:pt idx="2">
                  <c:v>195108.4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3"/>
                <c:pt idx="0">
                  <c:v>2020 год  424813,2</c:v>
                </c:pt>
                <c:pt idx="1">
                  <c:v>2021 год 473715,5</c:v>
                </c:pt>
                <c:pt idx="2">
                  <c:v>2022 год 507551,6</c:v>
                </c:pt>
              </c:strCache>
            </c:strRef>
          </c:cat>
          <c:val>
            <c:numRef>
              <c:f>Лист1!$C$2:$C$8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3"/>
                <c:pt idx="0">
                  <c:v>2020 год  424813,2</c:v>
                </c:pt>
                <c:pt idx="1">
                  <c:v>2021 год 473715,5</c:v>
                </c:pt>
                <c:pt idx="2">
                  <c:v>2022 год 507551,6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248791.2</c:v>
                </c:pt>
                <c:pt idx="1">
                  <c:v>281885.59999999998</c:v>
                </c:pt>
                <c:pt idx="2">
                  <c:v>312443.2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68023552"/>
        <c:axId val="159361280"/>
        <c:axId val="0"/>
      </c:bar3DChart>
      <c:catAx>
        <c:axId val="168023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9361280"/>
        <c:crosses val="autoZero"/>
        <c:auto val="1"/>
        <c:lblAlgn val="ctr"/>
        <c:lblOffset val="100"/>
        <c:noMultiLvlLbl val="0"/>
      </c:catAx>
      <c:valAx>
        <c:axId val="159361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802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7263324719495"/>
          <c:y val="0.31079965012185962"/>
          <c:w val="0.22635206935293239"/>
          <c:h val="0.392815013283112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507 551,6 тыс.руб.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2117721395937E-2"/>
          <c:y val="0.16956325095896721"/>
          <c:w val="0.5620722756877613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8265164771070395E-2"/>
                  <c:y val="0.20154804623899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932900748517568E-2"/>
                  <c:y val="0.2290566670562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911526684164478E-2"/>
                  <c:y val="-4.241321835658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257339360357729E-2"/>
                  <c:y val="-7.3718455055863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Социально-культурная сфера</c:v>
                </c:pt>
                <c:pt idx="1">
                  <c:v>Национальная экономика, ЖКХ</c:v>
                </c:pt>
                <c:pt idx="2">
                  <c:v>Национальная безопасность</c:v>
                </c:pt>
                <c:pt idx="3">
                  <c:v>Общегосударственные расходы, 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288811.3</c:v>
                </c:pt>
                <c:pt idx="1">
                  <c:v>151367.79999999999</c:v>
                </c:pt>
                <c:pt idx="2">
                  <c:v>3954.7</c:v>
                </c:pt>
                <c:pt idx="3">
                  <c:v>63417.8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- 189118,7</c:v>
                </c:pt>
                <c:pt idx="1">
                  <c:v>2021 год - 220487,9</c:v>
                </c:pt>
                <c:pt idx="2">
                  <c:v>2022 год - 232354,5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62181</c:v>
                </c:pt>
                <c:pt idx="1">
                  <c:v>68084.800000000003</c:v>
                </c:pt>
                <c:pt idx="2">
                  <c:v>73246.5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- 189118,7</c:v>
                </c:pt>
                <c:pt idx="1">
                  <c:v>2021 год - 220487,9</c:v>
                </c:pt>
                <c:pt idx="2">
                  <c:v>2022 год - 232354,5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117253.3</c:v>
                </c:pt>
                <c:pt idx="1">
                  <c:v>140275.20000000001</c:v>
                </c:pt>
                <c:pt idx="2">
                  <c:v>145663.9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2"/>
              <c:layout>
                <c:manualLayout>
                  <c:x val="1.7777653349757831E-2"/>
                  <c:y val="-2.6337264221863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- 189118,7</c:v>
                </c:pt>
                <c:pt idx="1">
                  <c:v>2021 год - 220487,9</c:v>
                </c:pt>
                <c:pt idx="2">
                  <c:v>2022 год - 232354,5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9268</c:v>
                </c:pt>
                <c:pt idx="1">
                  <c:v>11068.6</c:v>
                </c:pt>
                <c:pt idx="2">
                  <c:v>12586.6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- 189118,7</c:v>
                </c:pt>
                <c:pt idx="1">
                  <c:v>2021 год - 220487,9</c:v>
                </c:pt>
                <c:pt idx="2">
                  <c:v>2022 год - 232354,5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3"/>
                <c:pt idx="0">
                  <c:v>416.4</c:v>
                </c:pt>
                <c:pt idx="1">
                  <c:v>1059.3</c:v>
                </c:pt>
                <c:pt idx="2">
                  <c:v>857.5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59200"/>
        <c:axId val="175091648"/>
      </c:barChart>
      <c:catAx>
        <c:axId val="174259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75091648"/>
        <c:crossesAt val="0"/>
        <c:auto val="1"/>
        <c:lblAlgn val="ctr"/>
        <c:lblOffset val="100"/>
        <c:noMultiLvlLbl val="0"/>
      </c:catAx>
      <c:valAx>
        <c:axId val="175091648"/>
        <c:scaling>
          <c:orientation val="minMax"/>
          <c:max val="15000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74259200"/>
        <c:crosses val="autoZero"/>
        <c:crossBetween val="between"/>
        <c:majorUnit val="20000"/>
        <c:minorUnit val="4.0000000000000022E-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Дополнительное образование детей в сфере культуры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903135495791983E-2"/>
                  <c:y val="0.10265970859784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6945377403741E-2"/>
                  <c:y val="0.10015581326619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035772052282595E-2"/>
                  <c:y val="0.10265970859784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30714,3</c:v>
                </c:pt>
                <c:pt idx="1">
                  <c:v>2021 год 36526,7</c:v>
                </c:pt>
                <c:pt idx="2">
                  <c:v>2022 год  39994,0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3199.5</c:v>
                </c:pt>
                <c:pt idx="1">
                  <c:v>3535.3</c:v>
                </c:pt>
                <c:pt idx="2">
                  <c:v>3711.3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30714,3</c:v>
                </c:pt>
                <c:pt idx="1">
                  <c:v>2021 год 36526,7</c:v>
                </c:pt>
                <c:pt idx="2">
                  <c:v>2022 год  39994,0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8333.6</c:v>
                </c:pt>
                <c:pt idx="1">
                  <c:v>10558.7</c:v>
                </c:pt>
                <c:pt idx="2">
                  <c:v>15180.3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30714,3</c:v>
                </c:pt>
                <c:pt idx="1">
                  <c:v>2021 год 36526,7</c:v>
                </c:pt>
                <c:pt idx="2">
                  <c:v>2022 год  39994,0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19181.2</c:v>
                </c:pt>
                <c:pt idx="1">
                  <c:v>22432.7</c:v>
                </c:pt>
                <c:pt idx="2">
                  <c:v>21102.400000000001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868480"/>
        <c:axId val="175089920"/>
        <c:axId val="56413312"/>
      </c:bar3DChart>
      <c:catAx>
        <c:axId val="17486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5089920"/>
        <c:crosses val="autoZero"/>
        <c:auto val="1"/>
        <c:lblAlgn val="ctr"/>
        <c:lblOffset val="100"/>
        <c:noMultiLvlLbl val="0"/>
      </c:catAx>
      <c:valAx>
        <c:axId val="17508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868480"/>
        <c:crosses val="autoZero"/>
        <c:crossBetween val="between"/>
      </c:valAx>
      <c:serAx>
        <c:axId val="56413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75089920"/>
        <c:crosses val="autoZero"/>
      </c:serAx>
    </c:plotArea>
    <c:legend>
      <c:legendPos val="r"/>
      <c:layout>
        <c:manualLayout>
          <c:xMode val="edge"/>
          <c:yMode val="edge"/>
          <c:x val="0.66868213718370484"/>
          <c:y val="0.51907339487067616"/>
          <c:w val="0.31348873239055536"/>
          <c:h val="0.4573317153647928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invertIfNegative val="0"/>
          <c:dLbls>
            <c:dLbl>
              <c:idx val="0"/>
              <c:layout>
                <c:manualLayout>
                  <c:x val="6.3594857511328831E-2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175.5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invertIfNegative val="0"/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866.8</c:v>
                </c:pt>
                <c:pt idx="1">
                  <c:v>742.2</c:v>
                </c:pt>
                <c:pt idx="2">
                  <c:v>935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52091084952501E-2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5080546278388E-2"/>
                  <c:y val="-1.111103334359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864</c:v>
                </c:pt>
                <c:pt idx="1">
                  <c:v>1222.4000000000001</c:v>
                </c:pt>
                <c:pt idx="2">
                  <c:v>719.5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3"/>
                <c:pt idx="0">
                  <c:v>6222.1</c:v>
                </c:pt>
                <c:pt idx="1">
                  <c:v>9698.7000000000007</c:v>
                </c:pt>
                <c:pt idx="2">
                  <c:v>2753.1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Комиссия по делам 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0234727389968291E-2"/>
                  <c:y val="6.6666200061591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813506828482512E-3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3376707120189E-2"/>
                  <c:y val="1.99998600184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3"/>
                <c:pt idx="0">
                  <c:v>335.2</c:v>
                </c:pt>
                <c:pt idx="1">
                  <c:v>338.2</c:v>
                </c:pt>
                <c:pt idx="2">
                  <c:v>350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invertIfNegative val="0"/>
          <c:dLbls>
            <c:dLbl>
              <c:idx val="0"/>
              <c:layout>
                <c:manualLayout>
                  <c:x val="6.9376208194176919E-2"/>
                  <c:y val="2.2222066687197402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04019518204085E-2"/>
                  <c:y val="-8.8888266748789746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696143133496523E-2"/>
                  <c:y val="-1.999986001847769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3"/>
                <c:pt idx="0">
                  <c:v>58</c:v>
                </c:pt>
                <c:pt idx="1">
                  <c:v>40</c:v>
                </c:pt>
                <c:pt idx="2">
                  <c:v>69.599999999999994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invertIfNegative val="0"/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7363694984133E-2"/>
                  <c:y val="-5.9999580055433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60130121361962E-3"/>
                  <c:y val="-5.111075338055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2020 год -    8475,1</c:v>
                </c:pt>
                <c:pt idx="1">
                  <c:v>2021 год - 12150,8</c:v>
                </c:pt>
                <c:pt idx="2">
                  <c:v>2022 год - 5067,2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3"/>
                <c:pt idx="0">
                  <c:v>89</c:v>
                </c:pt>
                <c:pt idx="1">
                  <c:v>69.3</c:v>
                </c:pt>
                <c:pt idx="2">
                  <c:v>64.5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272960"/>
        <c:axId val="61119808"/>
        <c:axId val="0"/>
      </c:bar3DChart>
      <c:catAx>
        <c:axId val="17527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1119808"/>
        <c:crosses val="autoZero"/>
        <c:auto val="1"/>
        <c:lblAlgn val="ctr"/>
        <c:lblOffset val="100"/>
        <c:noMultiLvlLbl val="0"/>
      </c:catAx>
      <c:valAx>
        <c:axId val="6111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27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69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2020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15454,9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2021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12140,9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2022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11854,1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BD14-653F-47B3-BB46-667C8FB2497F}">
      <dsp:nvSpPr>
        <dsp:cNvPr id="0" name=""/>
        <dsp:cNvSpPr/>
      </dsp:nvSpPr>
      <dsp:spPr>
        <a:xfrm>
          <a:off x="3165838" y="-52148"/>
          <a:ext cx="1520219" cy="1528909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40049" y="22063"/>
        <a:ext cx="1371797" cy="1380487"/>
      </dsp:txXfrm>
    </dsp:sp>
    <dsp:sp modelId="{43434E4B-C4FB-4DAC-9533-71DBE9279538}">
      <dsp:nvSpPr>
        <dsp:cNvPr id="0" name=""/>
        <dsp:cNvSpPr/>
      </dsp:nvSpPr>
      <dsp:spPr>
        <a:xfrm>
          <a:off x="3068931" y="72616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1671730" y="99683"/>
              </a:moveTo>
              <a:arcTo wR="2348724" hR="2348724" stAng="15194847" swAng="251598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8CAD-B47B-492A-A92F-69E42EBB0CBD}">
      <dsp:nvSpPr>
        <dsp:cNvPr id="0" name=""/>
        <dsp:cNvSpPr/>
      </dsp:nvSpPr>
      <dsp:spPr>
        <a:xfrm>
          <a:off x="4924225" y="770601"/>
          <a:ext cx="1544627" cy="1162581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980978" y="827354"/>
        <a:ext cx="1431121" cy="1049075"/>
      </dsp:txXfrm>
    </dsp:sp>
    <dsp:sp modelId="{F93ECD45-54D8-465B-A0C2-914295F3C5BD}">
      <dsp:nvSpPr>
        <dsp:cNvPr id="0" name=""/>
        <dsp:cNvSpPr/>
      </dsp:nvSpPr>
      <dsp:spPr>
        <a:xfrm>
          <a:off x="1839691" y="1022379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245403" y="963402"/>
              </a:moveTo>
              <a:arcTo wR="2348724" hR="2348724" stAng="19431351" swAng="289401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CEF15-AD37-4FF7-A9D9-F30101483B47}">
      <dsp:nvSpPr>
        <dsp:cNvPr id="0" name=""/>
        <dsp:cNvSpPr/>
      </dsp:nvSpPr>
      <dsp:spPr>
        <a:xfrm>
          <a:off x="5529625" y="2206866"/>
          <a:ext cx="1544627" cy="1203586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88379" y="2265620"/>
        <a:ext cx="1427119" cy="1086078"/>
      </dsp:txXfrm>
    </dsp:sp>
    <dsp:sp modelId="{DA554C6D-A2BD-4B94-802C-6C55DB9F2BF8}">
      <dsp:nvSpPr>
        <dsp:cNvPr id="0" name=""/>
        <dsp:cNvSpPr/>
      </dsp:nvSpPr>
      <dsp:spPr>
        <a:xfrm>
          <a:off x="1558150" y="64484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648488" y="2825790"/>
              </a:moveTo>
              <a:arcTo wR="2348724" hR="2348724" stAng="703158" swAng="269510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D4D3-8D2A-489F-BC0B-191B4AEF9533}">
      <dsp:nvSpPr>
        <dsp:cNvPr id="0" name=""/>
        <dsp:cNvSpPr/>
      </dsp:nvSpPr>
      <dsp:spPr>
        <a:xfrm>
          <a:off x="4948933" y="3707918"/>
          <a:ext cx="1544627" cy="1333870"/>
        </a:xfrm>
        <a:prstGeom prst="roundRect">
          <a:avLst/>
        </a:prstGeom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014047" y="3773032"/>
        <a:ext cx="1414399" cy="1203642"/>
      </dsp:txXfrm>
    </dsp:sp>
    <dsp:sp modelId="{2C814299-90FC-466A-8C27-58BBE7C3AD9B}">
      <dsp:nvSpPr>
        <dsp:cNvPr id="0" name=""/>
        <dsp:cNvSpPr/>
      </dsp:nvSpPr>
      <dsp:spPr>
        <a:xfrm>
          <a:off x="2517618" y="24706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381189" y="4697224"/>
              </a:moveTo>
              <a:arcTo wR="2348724" hR="2348724" stAng="5352480" swAng="220348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67FA4-A613-4921-92BD-CBD0DE5AF6C1}">
      <dsp:nvSpPr>
        <dsp:cNvPr id="0" name=""/>
        <dsp:cNvSpPr/>
      </dsp:nvSpPr>
      <dsp:spPr>
        <a:xfrm>
          <a:off x="3153637" y="4496230"/>
          <a:ext cx="1544627" cy="1130620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08829" y="4551422"/>
        <a:ext cx="1434243" cy="1020236"/>
      </dsp:txXfrm>
    </dsp:sp>
    <dsp:sp modelId="{191E1915-7B43-453A-9B3B-8BE365BAB7F0}">
      <dsp:nvSpPr>
        <dsp:cNvPr id="0" name=""/>
        <dsp:cNvSpPr/>
      </dsp:nvSpPr>
      <dsp:spPr>
        <a:xfrm>
          <a:off x="175287" y="302401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925025" y="4625648"/>
              </a:moveTo>
              <a:arcTo wR="2348724" hR="2348724" stAng="4547786" swAng="242506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DF86-EE24-4644-BF9F-F7994B1A08DB}">
      <dsp:nvSpPr>
        <dsp:cNvPr id="0" name=""/>
        <dsp:cNvSpPr/>
      </dsp:nvSpPr>
      <dsp:spPr>
        <a:xfrm>
          <a:off x="1339347" y="3705214"/>
          <a:ext cx="1544627" cy="1333870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04461" y="3770328"/>
        <a:ext cx="1414399" cy="1203642"/>
      </dsp:txXfrm>
    </dsp:sp>
    <dsp:sp modelId="{B61698C4-7017-4D89-87F7-56075D701F9E}">
      <dsp:nvSpPr>
        <dsp:cNvPr id="0" name=""/>
        <dsp:cNvSpPr/>
      </dsp:nvSpPr>
      <dsp:spPr>
        <a:xfrm>
          <a:off x="1592494" y="636246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97542" y="3018566"/>
              </a:moveTo>
              <a:arcTo wR="2348724" hR="2348724" stAng="9805774" swAng="231900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084B0-DED3-4DEB-8998-F77FEE57635D}">
      <dsp:nvSpPr>
        <dsp:cNvPr id="0" name=""/>
        <dsp:cNvSpPr/>
      </dsp:nvSpPr>
      <dsp:spPr>
        <a:xfrm>
          <a:off x="774805" y="2186854"/>
          <a:ext cx="1544627" cy="1263091"/>
        </a:xfrm>
        <a:prstGeom prst="roundRect">
          <a:avLst/>
        </a:prstGeom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36464" y="2248513"/>
        <a:ext cx="1421309" cy="1139773"/>
      </dsp:txXfrm>
    </dsp:sp>
    <dsp:sp modelId="{37B34B6A-4DCE-4DE3-951A-2EF6B41DAEEC}">
      <dsp:nvSpPr>
        <dsp:cNvPr id="0" name=""/>
        <dsp:cNvSpPr/>
      </dsp:nvSpPr>
      <dsp:spPr>
        <a:xfrm>
          <a:off x="1183402" y="1206970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76579" y="930423"/>
              </a:moveTo>
              <a:arcTo wR="2348724" hR="2348724" stAng="13028812" swAng="270143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C9EC0-F33D-4C53-893E-E607BC23B588}">
      <dsp:nvSpPr>
        <dsp:cNvPr id="0" name=""/>
        <dsp:cNvSpPr/>
      </dsp:nvSpPr>
      <dsp:spPr>
        <a:xfrm>
          <a:off x="1373445" y="803012"/>
          <a:ext cx="1543346" cy="1146417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29408" y="858975"/>
        <a:ext cx="1431420" cy="1034491"/>
      </dsp:txXfrm>
    </dsp:sp>
    <dsp:sp modelId="{6B2E63ED-B4B9-4312-8B34-C6298E61E31E}">
      <dsp:nvSpPr>
        <dsp:cNvPr id="0" name=""/>
        <dsp:cNvSpPr/>
      </dsp:nvSpPr>
      <dsp:spPr>
        <a:xfrm>
          <a:off x="213583" y="790907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660645" y="20804"/>
              </a:moveTo>
              <a:arcTo wR="2348724" hR="2348724" stAng="16657901" swAng="326759"/>
            </a:path>
          </a:pathLst>
        </a:custGeom>
        <a:noFill/>
        <a:ln w="19050" cap="flat" cmpd="sng" algn="ctr">
          <a:noFill/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128A9-086C-4AB0-9BB3-7B78F9CA19C8}">
      <dsp:nvSpPr>
        <dsp:cNvPr id="0" name=""/>
        <dsp:cNvSpPr/>
      </dsp:nvSpPr>
      <dsp:spPr>
        <a:xfrm>
          <a:off x="-5" y="89792"/>
          <a:ext cx="8136909" cy="941362"/>
        </a:xfrm>
        <a:prstGeom prst="roundRect">
          <a:avLst/>
        </a:prstGeom>
        <a:solidFill>
          <a:schemeClr val="bg1"/>
        </a:solidFill>
        <a:ln w="1428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49" y="135746"/>
        <a:ext cx="8045001" cy="849454"/>
      </dsp:txXfrm>
    </dsp:sp>
    <dsp:sp modelId="{2A42BF92-E0CA-4C74-94D9-9AE3F4260038}">
      <dsp:nvSpPr>
        <dsp:cNvPr id="0" name=""/>
        <dsp:cNvSpPr/>
      </dsp:nvSpPr>
      <dsp:spPr>
        <a:xfrm rot="7230172">
          <a:off x="711469" y="2791243"/>
          <a:ext cx="40856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5609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70BED-E9F9-4186-91D6-4C4AD5C34513}">
      <dsp:nvSpPr>
        <dsp:cNvPr id="0" name=""/>
        <dsp:cNvSpPr/>
      </dsp:nvSpPr>
      <dsp:spPr>
        <a:xfrm>
          <a:off x="93542" y="4551331"/>
          <a:ext cx="2732173" cy="87506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136259" y="4594048"/>
        <a:ext cx="2646739" cy="789629"/>
      </dsp:txXfrm>
    </dsp:sp>
    <dsp:sp modelId="{0999DAA6-78E7-4C62-AD9F-BB89E1F317A5}">
      <dsp:nvSpPr>
        <dsp:cNvPr id="0" name=""/>
        <dsp:cNvSpPr/>
      </dsp:nvSpPr>
      <dsp:spPr>
        <a:xfrm rot="1964308">
          <a:off x="4759345" y="1171364"/>
          <a:ext cx="5185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8518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9C609-4FDF-427E-A3A7-017CF8E0D1F8}">
      <dsp:nvSpPr>
        <dsp:cNvPr id="0" name=""/>
        <dsp:cNvSpPr/>
      </dsp:nvSpPr>
      <dsp:spPr>
        <a:xfrm>
          <a:off x="4320481" y="1311572"/>
          <a:ext cx="3537873" cy="109651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4374008" y="1365099"/>
        <a:ext cx="3430819" cy="989459"/>
      </dsp:txXfrm>
    </dsp:sp>
    <dsp:sp modelId="{BF1427F8-47F7-429E-8B9A-D7AD3446727D}">
      <dsp:nvSpPr>
        <dsp:cNvPr id="0" name=""/>
        <dsp:cNvSpPr/>
      </dsp:nvSpPr>
      <dsp:spPr>
        <a:xfrm rot="8588391">
          <a:off x="2345077" y="1396242"/>
          <a:ext cx="12172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7234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F0CCF-4C81-46C6-BAD1-DDC17631079D}">
      <dsp:nvSpPr>
        <dsp:cNvPr id="0" name=""/>
        <dsp:cNvSpPr/>
      </dsp:nvSpPr>
      <dsp:spPr>
        <a:xfrm>
          <a:off x="152974" y="1761330"/>
          <a:ext cx="3270018" cy="10177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202657" y="1811013"/>
        <a:ext cx="3170652" cy="918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CDDC3-1205-452A-98F0-7A63FA77263E}">
      <dsp:nvSpPr>
        <dsp:cNvPr id="0" name=""/>
        <dsp:cNvSpPr/>
      </dsp:nvSpPr>
      <dsp:spPr>
        <a:xfrm rot="5400000">
          <a:off x="2147906" y="-600480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15454,9</a:t>
          </a:r>
          <a:endParaRPr lang="ru-RU" sz="4000" kern="1200" dirty="0"/>
        </a:p>
      </dsp:txBody>
      <dsp:txXfrm rot="-5400000">
        <a:off x="1414473" y="184100"/>
        <a:ext cx="2463470" cy="945456"/>
      </dsp:txXfrm>
    </dsp:sp>
    <dsp:sp modelId="{8261ECC5-36C6-4EFE-B9F4-6C735443212C}">
      <dsp:nvSpPr>
        <dsp:cNvPr id="0" name=""/>
        <dsp:cNvSpPr/>
      </dsp:nvSpPr>
      <dsp:spPr>
        <a:xfrm>
          <a:off x="0" y="1984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2020 год</a:t>
          </a:r>
          <a:endParaRPr lang="ru-RU" sz="2400" b="1" kern="1200" dirty="0"/>
        </a:p>
      </dsp:txBody>
      <dsp:txXfrm>
        <a:off x="63934" y="65918"/>
        <a:ext cx="1286604" cy="1181819"/>
      </dsp:txXfrm>
    </dsp:sp>
    <dsp:sp modelId="{865052F3-4593-411B-AB47-E1A4BEA0CDDD}">
      <dsp:nvSpPr>
        <dsp:cNvPr id="0" name=""/>
        <dsp:cNvSpPr/>
      </dsp:nvSpPr>
      <dsp:spPr>
        <a:xfrm rot="5400000">
          <a:off x="2147906" y="774691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12140,9</a:t>
          </a:r>
          <a:endParaRPr lang="ru-RU" sz="4000" kern="1200" dirty="0"/>
        </a:p>
      </dsp:txBody>
      <dsp:txXfrm rot="-5400000">
        <a:off x="1414473" y="1559272"/>
        <a:ext cx="2463470" cy="945456"/>
      </dsp:txXfrm>
    </dsp:sp>
    <dsp:sp modelId="{FC38E5C2-FAE8-4360-9FAC-8A7137F64304}">
      <dsp:nvSpPr>
        <dsp:cNvPr id="0" name=""/>
        <dsp:cNvSpPr/>
      </dsp:nvSpPr>
      <dsp:spPr>
        <a:xfrm>
          <a:off x="0" y="1377156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2021 год</a:t>
          </a:r>
          <a:endParaRPr lang="ru-RU" sz="2400" b="1" kern="1200" dirty="0"/>
        </a:p>
      </dsp:txBody>
      <dsp:txXfrm>
        <a:off x="63934" y="1441090"/>
        <a:ext cx="1286604" cy="1181819"/>
      </dsp:txXfrm>
    </dsp:sp>
    <dsp:sp modelId="{066FA36D-5E19-458C-9535-970BDD6A4F88}">
      <dsp:nvSpPr>
        <dsp:cNvPr id="0" name=""/>
        <dsp:cNvSpPr/>
      </dsp:nvSpPr>
      <dsp:spPr>
        <a:xfrm rot="5400000">
          <a:off x="2147906" y="2149863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11854,1</a:t>
          </a:r>
          <a:endParaRPr lang="ru-RU" sz="4000" kern="1200" dirty="0"/>
        </a:p>
      </dsp:txBody>
      <dsp:txXfrm rot="-5400000">
        <a:off x="1414473" y="2934444"/>
        <a:ext cx="2463470" cy="945456"/>
      </dsp:txXfrm>
    </dsp:sp>
    <dsp:sp modelId="{93155A7B-DDD8-43E8-9DCB-8F376DA37133}">
      <dsp:nvSpPr>
        <dsp:cNvPr id="0" name=""/>
        <dsp:cNvSpPr/>
      </dsp:nvSpPr>
      <dsp:spPr>
        <a:xfrm>
          <a:off x="0" y="2752328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2022 год</a:t>
          </a:r>
          <a:endParaRPr lang="ru-RU" sz="2400" b="1" kern="1200" dirty="0"/>
        </a:p>
      </dsp:txBody>
      <dsp:txXfrm>
        <a:off x="63934" y="2816262"/>
        <a:ext cx="1286604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4.1476E-6</cdr:y>
    </cdr:from>
    <cdr:to>
      <cdr:x>0.99815</cdr:x>
      <cdr:y>0.2963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24"/>
          <a:ext cx="2770223" cy="1714512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0.03896</cdr:y>
    </cdr:from>
    <cdr:to>
      <cdr:x>1</cdr:x>
      <cdr:y>0.49351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3682" y="214315"/>
          <a:ext cx="2714630" cy="2500330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</a:t>
          </a:r>
          <a:r>
            <a:rPr lang="ru-RU" altLang="ru-RU" sz="1600" b="1" dirty="0" smtClean="0"/>
            <a:t>реализация  стратегической роли культуры, как духовно-нравственного основания развития личности, сохранение и развитие единого культурного пространства </a:t>
          </a:r>
          <a:endParaRPr lang="ru-RU" alt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0.28455</cdr:x>
      <cdr:y>0.1875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500330" cy="1071570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dirty="0"/>
            <a:t>Повышение комплексной безопасности жизнедеятельности населения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0.32143</cdr:x>
      <cdr:y>0.23684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786082" cy="1285884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b="1" dirty="0" smtClean="0"/>
            <a:t>Обеспечение сбалансированного экономического роста отраслей экономики на территории Западнодвинского муниципального округа Тверской области</a:t>
          </a:r>
          <a:endParaRPr lang="ru-RU" altLang="ru-RU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0.28377</cdr:x>
      <cdr:y>0.19984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459659" cy="1084965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качества и комфорта городской среды </a:t>
          </a:r>
          <a:endParaRPr lang="ru-RU" altLang="ru-RU" sz="13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0.30579</cdr:x>
      <cdr:y>0.325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643238" cy="1857412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эффективности использования муниципального имущества МО Западнодвинский муниципальный округ Тверской области на основе рыночных механизмов в земельно-имущественных отношениях</a:t>
          </a:r>
          <a:endParaRPr lang="ru-RU" altLang="ru-R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864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35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749300"/>
            <a:ext cx="4970462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724956"/>
            <a:ext cx="5484812" cy="4472820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75225" cy="3732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749300"/>
            <a:ext cx="4970462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724956"/>
            <a:ext cx="5484812" cy="4472820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4547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25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2820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26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2820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27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33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microsoft.com/office/2007/relationships/diagramDrawing" Target="../diagrams/drawing3.xml"/><Relationship Id="rId5" Type="http://schemas.openxmlformats.org/officeDocument/2006/relationships/image" Target="../media/image8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microsoft.com/office/2007/relationships/hdphoto" Target="../media/hdphoto1.wdp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Думы Западнодвинского муниципального округа</a:t>
            </a:r>
          </a:p>
          <a:p>
            <a:pPr defTabSz="906463"/>
            <a:r>
              <a:rPr lang="ru-RU" sz="1800" b="1" dirty="0" smtClean="0"/>
              <a:t> 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муниципальный округ </a:t>
            </a:r>
            <a:r>
              <a:rPr lang="ru-RU" sz="1800" b="1" dirty="0"/>
              <a:t>Тверской области </a:t>
            </a:r>
            <a:r>
              <a:rPr lang="ru-RU" sz="1800" b="1" dirty="0" smtClean="0"/>
              <a:t>за 2022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 dirty="0">
                <a:solidFill>
                  <a:srgbClr val="FFFFFF"/>
                </a:solidFill>
              </a:rPr>
              <a:t>ФИНАНСОВЫЙ ОТДЕЛ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F9F9F9"/>
                </a:solidFill>
              </a:rPr>
              <a:t>Структура доходной части </a:t>
            </a:r>
            <a:r>
              <a:rPr lang="ru-RU" altLang="ru-RU" sz="2000" b="1" dirty="0">
                <a:solidFill>
                  <a:srgbClr val="F9F9F9"/>
                </a:solidFill>
              </a:rPr>
              <a:t>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2022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2022гг.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56015"/>
              </p:ext>
            </p:extLst>
          </p:nvPr>
        </p:nvGraphicFramePr>
        <p:xfrm>
          <a:off x="107504" y="1052736"/>
          <a:ext cx="8784975" cy="54726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556092"/>
                <a:gridCol w="1100592"/>
                <a:gridCol w="1092883"/>
                <a:gridCol w="1213650"/>
                <a:gridCol w="728875"/>
                <a:gridCol w="1092883"/>
              </a:tblGrid>
              <a:tr h="1598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Наименование показателя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Исполнено за 2021 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Уточнённый план по бюджету на 2022 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Фактически исполнено за 2022 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% исполнения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+,- к плану, тыс. руб.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</a:tr>
              <a:tr h="387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ДОХОДЫ - всего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472 009,0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493 543,4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520863,2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105,5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+ 27319,8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в том числе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387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Налоговые и неналоговые доходы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190 853,1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186352,9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208 606,9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111,9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+ 22 254,0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209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40,4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37,8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40,0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+2,2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573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281 885,6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307 171,3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312 443,2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101,7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+ 5 271,9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59,7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62,2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60,0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-2,2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581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Безвозмездные поступления от негосударственных организаций и прочие безвозмездные поступления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155,3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19,2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19,2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100,0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0,0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0,0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956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Возврат остатков субсидий, субвенций  и иных межбюджетных трансфертов, имеющих целевое назначение, прошлых лет из бюджета района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- 885,0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- 206,1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-206,1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-0,1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0,0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0,0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2022гг.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5424572"/>
              </p:ext>
            </p:extLst>
          </p:nvPr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</a:p>
          <a:p>
            <a:r>
              <a:rPr lang="ru-RU" altLang="ru-RU" sz="2000" b="1" dirty="0" smtClean="0">
                <a:solidFill>
                  <a:srgbClr val="F9F9F9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9F9F9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2022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228600318"/>
              </p:ext>
            </p:extLst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208 606,9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2022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620558"/>
              </p:ext>
            </p:extLst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312 443,2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FFFFF"/>
                </a:solidFill>
              </a:rPr>
              <a:t>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643049"/>
            <a:ext cx="8229600" cy="4483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муниципальное образование формирует и исполняет бюджет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Бюджет  2022 года направлен   на  реализацию 12   муниципальных программ.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муниципальный округ Тверской области за 2022 год составляет  99,98%.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</a:p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 smtClean="0">
                <a:solidFill>
                  <a:srgbClr val="FFFFFF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FFFFF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2022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72066" y="1428736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507 551,6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9043177"/>
              </p:ext>
            </p:extLst>
          </p:nvPr>
        </p:nvGraphicFramePr>
        <p:xfrm>
          <a:off x="357158" y="1785926"/>
          <a:ext cx="8358245" cy="423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МУНИЦИПАЛЬНВЙ ОКРУГ </a:t>
            </a:r>
            <a:r>
              <a:rPr lang="ru-RU" altLang="ru-RU" sz="2000" b="1" dirty="0">
                <a:solidFill>
                  <a:schemeClr val="tx1"/>
                </a:solidFill>
              </a:rPr>
              <a:t>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2020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2022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73347439"/>
              </p:ext>
            </p:extLst>
          </p:nvPr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2022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6131"/>
              </p:ext>
            </p:extLst>
          </p:nvPr>
        </p:nvGraphicFramePr>
        <p:xfrm>
          <a:off x="500034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НА РЕАЛИЗАЦИЮ МУНИЦИПАЛЬНЫХ ПРОГРАММ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 ЗА 2022 ГОД (ТЫС</a:t>
            </a:r>
            <a:r>
              <a:rPr lang="ru-RU" altLang="ru-RU" sz="1800" b="1" dirty="0">
                <a:solidFill>
                  <a:schemeClr val="tx1"/>
                </a:solidFill>
              </a:rPr>
              <a:t>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67167"/>
              </p:ext>
            </p:extLst>
          </p:nvPr>
        </p:nvGraphicFramePr>
        <p:xfrm>
          <a:off x="179388" y="1285862"/>
          <a:ext cx="8785225" cy="50183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6762"/>
                <a:gridCol w="1403350"/>
                <a:gridCol w="1401763"/>
                <a:gridCol w="1403350"/>
              </a:tblGrid>
              <a:tr h="33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Муниципальные программы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Уточненный 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</a:tr>
              <a:tr h="40016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1)  Развитие системы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233 298,6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232 354,5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286062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2)  Развитие культуры и туризма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40 123,7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39 994,0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34899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3)  Развитие физической культуры и 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11 854,1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11 854,1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28606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4) Молодежная и социальная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5 172,9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5 067,2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50060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5)  Обеспечение комплексной безопасности жизнедеятельности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2 983,3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2 735,0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6)  Развитие экономики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7)  Развитие дорожного хозяйства, общественного транспорта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102 824,5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102 123,4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1272030">
                <a:tc>
                  <a:txBody>
                    <a:bodyPr/>
                    <a:lstStyle/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Формирование современной городской среды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муниципальным имуществом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Муниципальное управление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финансами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Развитие жилищно-коммунального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8 728,1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5 631,2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44 194,1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6 859,3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49 457,8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8 726,0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5 568,4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43 446,7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6 847,6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48 695,9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69766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511 137,6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507 422,8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/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9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образования»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altLang="ru-RU" sz="1800" b="1" dirty="0" smtClean="0">
                <a:solidFill>
                  <a:schemeClr val="bg1"/>
                </a:solidFill>
              </a:rPr>
              <a:t>тыс.руб.</a:t>
            </a:r>
            <a:endParaRPr lang="ru-RU" altLang="ru-RU" sz="1800" b="1" dirty="0">
              <a:solidFill>
                <a:schemeClr val="bg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35908"/>
              </p:ext>
            </p:extLst>
          </p:nvPr>
        </p:nvGraphicFramePr>
        <p:xfrm>
          <a:off x="285720" y="107152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культуры и туризма»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589153005"/>
              </p:ext>
            </p:extLst>
          </p:nvPr>
        </p:nvGraphicFramePr>
        <p:xfrm>
          <a:off x="142844" y="928670"/>
          <a:ext cx="8858312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спорта»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335758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</a:t>
            </a:r>
            <a:r>
              <a:rPr lang="ru-RU" altLang="ru-RU" sz="1800" b="1" dirty="0" smtClean="0"/>
              <a:t>спорта </a:t>
            </a:r>
            <a:endParaRPr lang="ru-RU" altLang="ru-RU" sz="1800" b="1" dirty="0"/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455934349"/>
              </p:ext>
            </p:extLst>
          </p:nvPr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6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«Молодежная и социальная </a:t>
            </a:r>
            <a:r>
              <a:rPr lang="ru-RU" altLang="ru-RU" sz="1800" b="1" dirty="0">
                <a:solidFill>
                  <a:srgbClr val="F9F9F9"/>
                </a:solidFill>
              </a:rPr>
              <a:t>политика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правовых, социально-экономических и организационных условий для успешной самореализации молодежи и ее интеграции в общество, направленной на раскрытие ее потенциала для дальнейшего развития Западнодвинского муниципального округа Тверской области и повышение роли молодежи в жизни страны. </a:t>
            </a:r>
          </a:p>
          <a:p>
            <a:pPr algn="just" defTabSz="906463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и улучшение качества жизни социально уязвимых категорий граждан, сокращение бедности за счет развития адресных форм социальной поддержки.</a:t>
            </a:r>
            <a:endParaRPr 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947477502"/>
              </p:ext>
            </p:extLst>
          </p:nvPr>
        </p:nvGraphicFramePr>
        <p:xfrm>
          <a:off x="214282" y="785794"/>
          <a:ext cx="871543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-142908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«Обеспечение комплексной безопасности и жизнедеятельности населения 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37690066"/>
              </p:ext>
            </p:extLst>
          </p:nvPr>
        </p:nvGraphicFramePr>
        <p:xfrm>
          <a:off x="214282" y="857232"/>
          <a:ext cx="864403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34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«Развитие экономики»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2501495887"/>
              </p:ext>
            </p:extLst>
          </p:nvPr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 дорожного хозяйства и</a:t>
            </a:r>
          </a:p>
          <a:p>
            <a:pPr defTabSz="909638"/>
            <a:r>
              <a:rPr lang="ru-RU" altLang="ru-RU" sz="1600" b="1" dirty="0" smtClean="0">
                <a:solidFill>
                  <a:srgbClr val="F9F9F9"/>
                </a:solidFill>
              </a:rPr>
              <a:t> общественного транспорта 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0"/>
            <a:ext cx="3021001" cy="157163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 dirty="0"/>
              <a:t>Цель: Обеспечение </a:t>
            </a:r>
            <a:r>
              <a:rPr lang="ru-RU" altLang="ru-RU" sz="1600" b="1" dirty="0" smtClean="0"/>
              <a:t>устойчивого функционирования дорожного хозяйства и общественного транспорта </a:t>
            </a:r>
            <a:endParaRPr lang="ru-RU" altLang="ru-RU" sz="1600" dirty="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161959419"/>
              </p:ext>
            </p:extLst>
          </p:nvPr>
        </p:nvGraphicFramePr>
        <p:xfrm>
          <a:off x="285688" y="1000084"/>
          <a:ext cx="8858312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6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«Формирование  современной городской среды»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491022740"/>
              </p:ext>
            </p:extLst>
          </p:nvPr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«Управление муниципальным имуществом и земельными отношениями»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812510836"/>
              </p:ext>
            </p:extLst>
          </p:nvPr>
        </p:nvGraphicFramePr>
        <p:xfrm>
          <a:off x="285688" y="1000084"/>
          <a:ext cx="8644030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3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муниципального образования Западнодвинский муниципальный округ Тверской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1507447560"/>
              </p:ext>
            </p:extLst>
          </p:nvPr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61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</a:t>
            </a:r>
            <a:r>
              <a:rPr lang="ru-RU" altLang="ru-RU" sz="1800" dirty="0" smtClean="0">
                <a:solidFill>
                  <a:srgbClr val="FFFFFF"/>
                </a:solidFill>
              </a:rPr>
              <a:t>«Развитие жилищно-коммунального </a:t>
            </a:r>
          </a:p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хозяйства»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749352259"/>
              </p:ext>
            </p:extLst>
          </p:nvPr>
        </p:nvGraphicFramePr>
        <p:xfrm>
          <a:off x="500034" y="1000108"/>
          <a:ext cx="821537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812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biLevel thresh="7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онтрольно-счетная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val="35264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143248"/>
            <a:ext cx="3571900" cy="2714644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отчисления от акцизов на нефтепродукты,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отчисления от  УСН,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имущественные налоги,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иные налоговые доходы</a:t>
            </a: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641934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инициативные платежи,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929330"/>
            <a:ext cx="5112568" cy="721220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бюджетов бюджетной системы (межбюджетные трансферты) и от физических  и юридических лиц</a:t>
            </a: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1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22"/>
            <a:ext cx="8229600" cy="516732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мобилизация доходного потенциала;</a:t>
            </a:r>
          </a:p>
          <a:p>
            <a:r>
              <a:rPr lang="ru-RU" sz="2000" b="1" dirty="0" smtClean="0"/>
              <a:t> исполнение расходных обязательств;</a:t>
            </a:r>
          </a:p>
          <a:p>
            <a:pPr lvl="0"/>
            <a:r>
              <a:rPr lang="ru-RU" sz="2000" b="1" dirty="0" smtClean="0"/>
              <a:t>осуществление 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эффективности расходов бюджета;</a:t>
            </a:r>
          </a:p>
          <a:p>
            <a:pPr lvl="0"/>
            <a:r>
              <a:rPr lang="ru-RU" sz="2000" b="1" dirty="0" smtClean="0"/>
              <a:t>обеспечение сбалансированности бюджета;</a:t>
            </a:r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услуг;</a:t>
            </a:r>
          </a:p>
          <a:p>
            <a:pPr lvl="0"/>
            <a:r>
              <a:rPr lang="ru-RU" sz="2000" b="1" dirty="0" smtClean="0"/>
              <a:t>обеспечение </a:t>
            </a:r>
            <a:r>
              <a:rPr lang="ru-RU" sz="2000" b="1" dirty="0"/>
              <a:t>прозрачности и открытости бюджетного планирования;</a:t>
            </a:r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2022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процесса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Выполнение показателей социально значимых результатов в рамках национальных проектов</a:t>
            </a:r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в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2022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225142"/>
              </p:ext>
            </p:extLst>
          </p:nvPr>
        </p:nvGraphicFramePr>
        <p:xfrm>
          <a:off x="439738" y="3645024"/>
          <a:ext cx="8524750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2" name="Лист" r:id="rId5" imgW="5743534" imgH="1600109" progId="Excel.Sheet.8">
                  <p:embed/>
                </p:oleObj>
              </mc:Choice>
              <mc:Fallback>
                <p:oleObj name="Лист" r:id="rId5" imgW="5743534" imgH="1600109" progId="Excel.Shee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645024"/>
                        <a:ext cx="8524750" cy="295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00099"/>
              </p:ext>
            </p:extLst>
          </p:nvPr>
        </p:nvGraphicFramePr>
        <p:xfrm>
          <a:off x="250824" y="981075"/>
          <a:ext cx="8464579" cy="2503806"/>
        </p:xfrm>
        <a:graphic>
          <a:graphicData uri="http://schemas.openxmlformats.org/drawingml/2006/table">
            <a:tbl>
              <a:tblPr/>
              <a:tblGrid>
                <a:gridCol w="2665650"/>
                <a:gridCol w="1110397"/>
                <a:gridCol w="1103398"/>
                <a:gridCol w="1182212"/>
                <a:gridCol w="1182212"/>
                <a:gridCol w="1220710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493,5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1592</Words>
  <Application>Microsoft Office PowerPoint</Application>
  <PresentationFormat>Экран (4:3)</PresentationFormat>
  <Paragraphs>465</Paragraphs>
  <Slides>33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Тема Office</vt:lpstr>
      <vt:lpstr>Оформление по умолчанию</vt:lpstr>
      <vt:lpstr>9_Оформление по умолчанию</vt:lpstr>
      <vt:lpstr>Лист</vt:lpstr>
      <vt:lpstr>Презентация PowerPoint</vt:lpstr>
      <vt:lpstr>Презентация PowerPoint</vt:lpstr>
      <vt:lpstr>Презентация PowerPoint</vt:lpstr>
      <vt:lpstr>ЧТО ТАКОЕ МУНИЦИПАЛЬНЫЙ БЮДЖЕТ?</vt:lpstr>
      <vt:lpstr>ЭТАПЫ БЮДЖЕТНОГО ПРОЦЕССА</vt:lpstr>
      <vt:lpstr>Презентация PowerPoint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DepFin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630</cp:revision>
  <cp:lastPrinted>2023-04-07T06:49:31Z</cp:lastPrinted>
  <dcterms:created xsi:type="dcterms:W3CDTF">2013-11-12T06:41:49Z</dcterms:created>
  <dcterms:modified xsi:type="dcterms:W3CDTF">2023-04-18T12:05:57Z</dcterms:modified>
</cp:coreProperties>
</file>