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79" r:id="rId4"/>
    <p:sldId id="282" r:id="rId5"/>
    <p:sldId id="283" r:id="rId6"/>
    <p:sldId id="281" r:id="rId7"/>
    <p:sldId id="284" r:id="rId8"/>
    <p:sldId id="280" r:id="rId9"/>
    <p:sldId id="258" r:id="rId10"/>
    <p:sldId id="259" r:id="rId11"/>
    <p:sldId id="277" r:id="rId12"/>
    <p:sldId id="260" r:id="rId13"/>
    <p:sldId id="261" r:id="rId14"/>
    <p:sldId id="285" r:id="rId15"/>
    <p:sldId id="262" r:id="rId16"/>
    <p:sldId id="278" r:id="rId17"/>
    <p:sldId id="263" r:id="rId18"/>
    <p:sldId id="287" r:id="rId19"/>
    <p:sldId id="289" r:id="rId20"/>
    <p:sldId id="267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300" r:id="rId29"/>
    <p:sldId id="299" r:id="rId30"/>
    <p:sldId id="297" r:id="rId31"/>
    <p:sldId id="301" r:id="rId32"/>
    <p:sldId id="302" r:id="rId33"/>
    <p:sldId id="30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89BBF7"/>
    <a:srgbClr val="D94F33"/>
    <a:srgbClr val="62D4A0"/>
    <a:srgbClr val="F18B1B"/>
    <a:srgbClr val="91F616"/>
    <a:srgbClr val="1DDBEF"/>
    <a:srgbClr val="F1EC2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3360" autoAdjust="0"/>
  </p:normalViewPr>
  <p:slideViewPr>
    <p:cSldViewPr>
      <p:cViewPr>
        <p:scale>
          <a:sx n="80" d="100"/>
          <a:sy n="80" d="100"/>
        </p:scale>
        <p:origin x="-82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9966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11829.4</c:v>
                </c:pt>
                <c:pt idx="1">
                  <c:v>9479.7000000000007</c:v>
                </c:pt>
                <c:pt idx="2">
                  <c:v>5234.5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E3F442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129979.6</c:v>
                </c:pt>
                <c:pt idx="1">
                  <c:v>138517.6</c:v>
                </c:pt>
                <c:pt idx="2">
                  <c:v>141643.79999999999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hape val="box"/>
        <c:axId val="74102272"/>
        <c:axId val="100765696"/>
        <c:axId val="0"/>
      </c:bar3DChart>
      <c:catAx>
        <c:axId val="74102272"/>
        <c:scaling>
          <c:orientation val="minMax"/>
        </c:scaling>
        <c:axPos val="b"/>
        <c:tickLblPos val="nextTo"/>
        <c:crossAx val="100765696"/>
        <c:crosses val="autoZero"/>
        <c:auto val="1"/>
        <c:lblAlgn val="ctr"/>
        <c:lblOffset val="100"/>
      </c:catAx>
      <c:valAx>
        <c:axId val="100765696"/>
        <c:scaling>
          <c:orientation val="minMax"/>
        </c:scaling>
        <c:axPos val="l"/>
        <c:majorGridlines/>
        <c:numFmt formatCode="General" sourceLinked="1"/>
        <c:tickLblPos val="nextTo"/>
        <c:crossAx val="74102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6463332500487288"/>
          <c:y val="4.3388439392666893E-2"/>
          <c:w val="0.60743687493628196"/>
          <c:h val="0.7661188723088588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spPr>
            <a:solidFill>
              <a:srgbClr val="FF66FF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- 31662,4</c:v>
                </c:pt>
                <c:pt idx="1">
                  <c:v>2021г. - 30312,4</c:v>
                </c:pt>
                <c:pt idx="2">
                  <c:v>2022г. - 30065,0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8620.7000000000007</c:v>
                </c:pt>
                <c:pt idx="1">
                  <c:v>8620.7000000000007</c:v>
                </c:pt>
                <c:pt idx="2">
                  <c:v>8620.7000000000007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МКДЦ</c:v>
                </c:pt>
              </c:strCache>
            </c:strRef>
          </c:tx>
          <c:spPr>
            <a:solidFill>
              <a:srgbClr val="66FFFF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- 31662,4</c:v>
                </c:pt>
                <c:pt idx="1">
                  <c:v>2021г. - 30312,4</c:v>
                </c:pt>
                <c:pt idx="2">
                  <c:v>2022г. - 30065,0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16738.400000000001</c:v>
                </c:pt>
                <c:pt idx="1">
                  <c:v>15388.4</c:v>
                </c:pt>
                <c:pt idx="2">
                  <c:v>15141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ДШИ</c:v>
                </c:pt>
              </c:strCache>
            </c:strRef>
          </c:tx>
          <c:spPr>
            <a:solidFill>
              <a:srgbClr val="FF9966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- 31662,4</c:v>
                </c:pt>
                <c:pt idx="1">
                  <c:v>2021г. - 30312,4</c:v>
                </c:pt>
                <c:pt idx="2">
                  <c:v>2022г. - 30065,0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3545.7</c:v>
                </c:pt>
                <c:pt idx="1">
                  <c:v>3545.7</c:v>
                </c:pt>
                <c:pt idx="2">
                  <c:v>3545.7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МКУ ПХО</c:v>
                </c:pt>
              </c:strCache>
            </c:strRef>
          </c:tx>
          <c:spPr>
            <a:solidFill>
              <a:srgbClr val="E0E353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- 31662,4</c:v>
                </c:pt>
                <c:pt idx="1">
                  <c:v>2021г. - 30312,4</c:v>
                </c:pt>
                <c:pt idx="2">
                  <c:v>2022г. - 30065,0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1746.8</c:v>
                </c:pt>
                <c:pt idx="1">
                  <c:v>1746.8</c:v>
                </c:pt>
                <c:pt idx="2">
                  <c:v>1746.8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ХЭГ</c:v>
                </c:pt>
              </c:strCache>
            </c:strRef>
          </c:tx>
          <c:spPr>
            <a:solidFill>
              <a:srgbClr val="89BBF7"/>
            </a:solidFill>
          </c:spPr>
          <c:dLbls>
            <c:dLbl>
              <c:idx val="0"/>
              <c:layout>
                <c:manualLayout>
                  <c:x val="-3.1745809553138694E-3"/>
                  <c:y val="-4.074045559319505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4.4444133374394575E-2"/>
                </c:manualLayout>
              </c:layout>
              <c:showVal val="1"/>
            </c:dLbl>
            <c:dLbl>
              <c:idx val="2"/>
              <c:layout>
                <c:manualLayout>
                  <c:x val="1.5872904776569493E-2"/>
                  <c:y val="-5.1851488936793734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- 31662,4</c:v>
                </c:pt>
                <c:pt idx="1">
                  <c:v>2021г. - 30312,4</c:v>
                </c:pt>
                <c:pt idx="2">
                  <c:v>2022г. - 30065,0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1010.8</c:v>
                </c:pt>
                <c:pt idx="1">
                  <c:v>1010.8</c:v>
                </c:pt>
                <c:pt idx="2">
                  <c:v>1010.8</c:v>
                </c:pt>
              </c:numCache>
            </c:numRef>
          </c:val>
        </c:ser>
        <c:shape val="cylinder"/>
        <c:axId val="127660416"/>
        <c:axId val="127864832"/>
        <c:axId val="0"/>
      </c:bar3DChart>
      <c:catAx>
        <c:axId val="127660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7864832"/>
        <c:crosses val="autoZero"/>
        <c:auto val="1"/>
        <c:lblAlgn val="ctr"/>
        <c:lblOffset val="100"/>
      </c:catAx>
      <c:valAx>
        <c:axId val="127864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276604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Молодежная политика</c:v>
                </c:pt>
              </c:strCache>
            </c:strRef>
          </c:tx>
          <c:spPr>
            <a:solidFill>
              <a:srgbClr val="ED7849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- 6140,7</c:v>
                </c:pt>
                <c:pt idx="1">
                  <c:v>2021г. - 9512,7</c:v>
                </c:pt>
                <c:pt idx="2">
                  <c:v>2022г. - 8229,0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2532.1</c:v>
                </c:pt>
                <c:pt idx="1">
                  <c:v>2280.8000000000002</c:v>
                </c:pt>
                <c:pt idx="2">
                  <c:v>2198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1DDBEF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- 6140,7</c:v>
                </c:pt>
                <c:pt idx="1">
                  <c:v>2021г. - 9512,7</c:v>
                </c:pt>
                <c:pt idx="2">
                  <c:v>2022г. - 8229,0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3608.6</c:v>
                </c:pt>
                <c:pt idx="1">
                  <c:v>7231.9</c:v>
                </c:pt>
                <c:pt idx="2">
                  <c:v>6031</c:v>
                </c:pt>
              </c:numCache>
            </c:numRef>
          </c:val>
        </c:ser>
        <c:shape val="box"/>
        <c:axId val="129657472"/>
        <c:axId val="129663360"/>
        <c:axId val="0"/>
      </c:bar3DChart>
      <c:catAx>
        <c:axId val="129657472"/>
        <c:scaling>
          <c:orientation val="minMax"/>
        </c:scaling>
        <c:axPos val="b"/>
        <c:tickLblPos val="nextTo"/>
        <c:crossAx val="129663360"/>
        <c:crosses val="autoZero"/>
        <c:auto val="1"/>
        <c:lblAlgn val="ctr"/>
        <c:lblOffset val="100"/>
      </c:catAx>
      <c:valAx>
        <c:axId val="129663360"/>
        <c:scaling>
          <c:orientation val="minMax"/>
        </c:scaling>
        <c:axPos val="l"/>
        <c:majorGridlines/>
        <c:numFmt formatCode="General" sourceLinked="1"/>
        <c:tickLblPos val="nextTo"/>
        <c:crossAx val="129657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1538211788876435"/>
          <c:y val="1.1167862342218932E-3"/>
        </c:manualLayout>
      </c:layout>
      <c:txPr>
        <a:bodyPr/>
        <a:lstStyle/>
        <a:p>
          <a:pPr>
            <a:defRPr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"/>
          <c:y val="0.28353636638387963"/>
          <c:w val="0.9132429922211196"/>
          <c:h val="0.682767847141351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- 2317,0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0.10606018187417446"/>
                  <c:y val="1.0489593275327301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3.7668773176486182E-2"/>
                  <c:y val="0.18333061747156651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7.2324232040439612E-2"/>
                  <c:y val="-0.1379306459199954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0.19498990049526227"/>
                  <c:y val="7.3051906385737136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3"/>
                <c:pt idx="0">
                  <c:v>Повышение правопорядка и общественной безопасночти</c:v>
                </c:pt>
                <c:pt idx="1">
                  <c:v>Повышение безопасности дорожного движения</c:v>
                </c:pt>
                <c:pt idx="2">
                  <c:v>Мероприятия по гражданской обороне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243</c:v>
                </c:pt>
                <c:pt idx="1">
                  <c:v>22.2</c:v>
                </c:pt>
                <c:pt idx="2">
                  <c:v>2051.8000000000002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573341353164188"/>
          <c:y val="1.1224130643578033E-2"/>
        </c:manualLayout>
      </c:layout>
      <c:txPr>
        <a:bodyPr/>
        <a:lstStyle/>
        <a:p>
          <a:pPr>
            <a:defRPr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"/>
          <c:y val="0.28353636638387986"/>
          <c:w val="0.9132429922211196"/>
          <c:h val="0.682767847141351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- 2217,0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0.26790699407336088"/>
                  <c:y val="2.8828616146975999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15609895651757433"/>
                  <c:y val="0.41692345699750388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1.0638129100292101E-2"/>
                  <c:y val="-0.13312578243020695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0.2355475954130419"/>
                  <c:y val="0.11148994384473095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Повышение правопорядка и общественной безопасночти</c:v>
                </c:pt>
                <c:pt idx="1">
                  <c:v>Повышение безопасности дорожного движения</c:v>
                </c:pt>
                <c:pt idx="2">
                  <c:v>Мероприятия по гражданской обороне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243</c:v>
                </c:pt>
                <c:pt idx="1">
                  <c:v>22.2</c:v>
                </c:pt>
                <c:pt idx="2">
                  <c:v>1951.8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573341353164188"/>
          <c:y val="1.1224130643578037E-2"/>
        </c:manualLayout>
      </c:layout>
      <c:txPr>
        <a:bodyPr/>
        <a:lstStyle/>
        <a:p>
          <a:pPr>
            <a:defRPr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"/>
          <c:y val="0.28353636638387991"/>
          <c:w val="0.9132429922211196"/>
          <c:h val="0.682767847141351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- 2217,0</c:v>
                </c:pt>
              </c:strCache>
            </c:strRef>
          </c:tx>
          <c:explosion val="44"/>
          <c:dLbls>
            <c:dLbl>
              <c:idx val="0"/>
              <c:layout>
                <c:manualLayout>
                  <c:x val="0.26790699407336088"/>
                  <c:y val="2.8828616146975999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15609895651757438"/>
                  <c:y val="0.41692345699750388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1.0638129100292101E-2"/>
                  <c:y val="-0.13312578243020695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0.2355475954130419"/>
                  <c:y val="0.11148994384473095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Лист1!$A$2:$A$5</c:f>
              <c:strCache>
                <c:ptCount val="3"/>
                <c:pt idx="0">
                  <c:v>Повышение правопорядка и общественной безопасночти</c:v>
                </c:pt>
                <c:pt idx="1">
                  <c:v>Повышение безопасности дорожного движения</c:v>
                </c:pt>
                <c:pt idx="2">
                  <c:v>Мероприятия по гражданской обороне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243</c:v>
                </c:pt>
                <c:pt idx="1">
                  <c:v>22.2</c:v>
                </c:pt>
                <c:pt idx="2">
                  <c:v>1951.8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 общего пользования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13554.8</c:v>
                </c:pt>
                <c:pt idx="1">
                  <c:v>13053.1</c:v>
                </c:pt>
                <c:pt idx="2">
                  <c:v>13151.3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 местного значения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28407.4</c:v>
                </c:pt>
                <c:pt idx="1">
                  <c:v>36900.1</c:v>
                </c:pt>
                <c:pt idx="2">
                  <c:v>36900.1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Дороги 3-го класса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11467.8</c:v>
                </c:pt>
                <c:pt idx="1">
                  <c:v>11964.7</c:v>
                </c:pt>
                <c:pt idx="2">
                  <c:v>12484.5</c:v>
                </c:pt>
              </c:numCache>
            </c:numRef>
          </c:val>
        </c:ser>
        <c:overlap val="100"/>
        <c:axId val="131583360"/>
        <c:axId val="131581824"/>
      </c:barChart>
      <c:valAx>
        <c:axId val="1315818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1583360"/>
        <c:crosses val="autoZero"/>
        <c:crossBetween val="between"/>
      </c:valAx>
      <c:catAx>
        <c:axId val="131583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158182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69029237076876049"/>
          <c:y val="9.0208621873677369E-2"/>
          <c:w val="0.2870127526145273"/>
          <c:h val="0.8195823445422834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1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89BBF7"/>
            </a:solidFill>
          </c:spPr>
          <c:dLbls>
            <c:dLbl>
              <c:idx val="0"/>
              <c:layout>
                <c:manualLayout>
                  <c:x val="2.0671689941578874E-2"/>
                  <c:y val="-1.6931098428340792E-2"/>
                </c:manualLayout>
              </c:layout>
              <c:showVal val="1"/>
            </c:dLbl>
            <c:dLbl>
              <c:idx val="1"/>
              <c:layout>
                <c:manualLayout>
                  <c:x val="2.8940365918210448E-2"/>
                  <c:y val="-1.6931098428340792E-2"/>
                </c:manualLayout>
              </c:layout>
              <c:showVal val="1"/>
            </c:dLbl>
            <c:dLbl>
              <c:idx val="2"/>
              <c:layout>
                <c:manualLayout>
                  <c:x val="5.7880731836420903E-2"/>
                  <c:y val="-8.4655492141704203E-3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15551.7</c:v>
                </c:pt>
                <c:pt idx="1">
                  <c:v>15646.8</c:v>
                </c:pt>
                <c:pt idx="2">
                  <c:v>16808.3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dLbls>
            <c:dLbl>
              <c:idx val="0"/>
              <c:layout>
                <c:manualLayout>
                  <c:x val="1.6931098428340792E-2"/>
                  <c:y val="-8.4655492141704258E-2"/>
                </c:manualLayout>
              </c:layout>
              <c:showVal val="1"/>
            </c:dLbl>
            <c:dLbl>
              <c:idx val="1"/>
              <c:layout>
                <c:manualLayout>
                  <c:x val="2.9629422249596388E-2"/>
                  <c:y val="-6.7724393713363168E-2"/>
                </c:manualLayout>
              </c:layout>
              <c:showVal val="1"/>
            </c:dLbl>
            <c:dLbl>
              <c:idx val="2"/>
              <c:layout>
                <c:manualLayout>
                  <c:x val="4.2327746070851976E-2"/>
                  <c:y val="-6.772439371336316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3411.8</c:v>
                </c:pt>
                <c:pt idx="1">
                  <c:v>4373.4000000000005</c:v>
                </c:pt>
                <c:pt idx="2">
                  <c:v>2547.8000000000002</c:v>
                </c:pt>
              </c:numCache>
            </c:numRef>
          </c:val>
        </c:ser>
        <c:shape val="cone"/>
        <c:axId val="132278528"/>
        <c:axId val="132337664"/>
        <c:axId val="0"/>
      </c:bar3DChart>
      <c:catAx>
        <c:axId val="132278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2337664"/>
        <c:crosses val="autoZero"/>
        <c:auto val="1"/>
        <c:lblAlgn val="ctr"/>
        <c:lblOffset val="100"/>
      </c:catAx>
      <c:valAx>
        <c:axId val="132337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2278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64040049039222"/>
          <c:y val="8.3959750646248041E-2"/>
          <c:w val="0.3053595995096095"/>
          <c:h val="0.77212607935752475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0634325837912168"/>
          <c:y val="7.5986469785988303E-2"/>
          <c:w val="0.36708348139164243"/>
          <c:h val="0.7570215731523446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коммунального хозяйства</c:v>
                </c:pt>
              </c:strCache>
            </c:strRef>
          </c:tx>
          <c:spPr>
            <a:solidFill>
              <a:srgbClr val="62D4A0"/>
            </a:solidFill>
          </c:spPr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2"/>
                <c:pt idx="0">
                  <c:v>10350.5</c:v>
                </c:pt>
                <c:pt idx="1">
                  <c:v>2297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Содержание муниципального жилищного фонда</c:v>
                </c:pt>
              </c:strCache>
            </c:strRef>
          </c:tx>
          <c:dLbls>
            <c:dLbl>
              <c:idx val="2"/>
              <c:layout>
                <c:manualLayout>
                  <c:x val="1.1594121749842104E-2"/>
                  <c:y val="-2.293915614611341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2"/>
                <c:pt idx="0">
                  <c:v>750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Создание благоприятных и комфортных условий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1.1594121749842104E-2"/>
                  <c:y val="-0.1204305697670953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2"/>
                <c:pt idx="0">
                  <c:v>4645.5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cat>
            <c:strRef>
              <c:f>Лист1!$A$2:$A$4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Лист1!$E$2:$E$4</c:f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Оказание бытовых услуг</c:v>
                </c:pt>
              </c:strCache>
            </c:strRef>
          </c:tx>
          <c:dLbls>
            <c:dLbl>
              <c:idx val="0"/>
              <c:layout>
                <c:manualLayout>
                  <c:x val="3.8647072499473725E-3"/>
                  <c:y val="-8.8888766682797854E-2"/>
                </c:manualLayout>
              </c:layout>
              <c:showVal val="1"/>
            </c:dLbl>
            <c:dLbl>
              <c:idx val="1"/>
              <c:layout>
                <c:manualLayout>
                  <c:x val="7.7294144998947207E-3"/>
                  <c:y val="-6.3491619106277972E-2"/>
                </c:manualLayout>
              </c:layout>
              <c:showVal val="1"/>
            </c:dLbl>
            <c:dLbl>
              <c:idx val="2"/>
              <c:layout>
                <c:manualLayout>
                  <c:x val="1.1594121749842104E-2"/>
                  <c:y val="-0.24761915943345725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2"/>
                <c:pt idx="0">
                  <c:v>2020г.</c:v>
                </c:pt>
                <c:pt idx="1">
                  <c:v>2021г.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2"/>
                <c:pt idx="0">
                  <c:v>800</c:v>
                </c:pt>
              </c:numCache>
            </c:numRef>
          </c:val>
        </c:ser>
        <c:shape val="cylinder"/>
        <c:axId val="132387200"/>
        <c:axId val="132388736"/>
        <c:axId val="0"/>
      </c:bar3DChart>
      <c:catAx>
        <c:axId val="13238720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0"/>
            </a:pPr>
            <a:endParaRPr lang="ru-RU"/>
          </a:p>
        </c:txPr>
        <c:crossAx val="132388736"/>
        <c:crosses val="autoZero"/>
        <c:auto val="1"/>
        <c:lblAlgn val="ctr"/>
        <c:lblOffset val="100"/>
      </c:catAx>
      <c:valAx>
        <c:axId val="132388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238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896558523840074"/>
          <c:y val="3.3771134052274235E-2"/>
          <c:w val="0.33706283643497226"/>
          <c:h val="0.96411323705270913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b="1" u="sng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1000,0 тыс.руб. 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Благоустройство дворовых территорий</c:v>
                </c:pt>
                <c:pt idx="1">
                  <c:v>Бдагоустройство территорий общего пользования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500</c:v>
                </c:pt>
                <c:pt idx="1">
                  <c:v>500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имуществом и земельными ресурсами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- 3564,4т.р.</c:v>
                </c:pt>
                <c:pt idx="1">
                  <c:v>2021г. - 3343,4т.р.</c:v>
                </c:pt>
                <c:pt idx="2">
                  <c:v>2022г. - 3229,4т.р.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386</c:v>
                </c:pt>
                <c:pt idx="1">
                  <c:v>165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- 3564,4т.р.</c:v>
                </c:pt>
                <c:pt idx="1">
                  <c:v>2021г. - 3343,4т.р.</c:v>
                </c:pt>
                <c:pt idx="2">
                  <c:v>2022г. - 3229,4т.р.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3178.4</c:v>
                </c:pt>
                <c:pt idx="1">
                  <c:v>3178.4</c:v>
                </c:pt>
                <c:pt idx="2">
                  <c:v>3178.4</c:v>
                </c:pt>
              </c:numCache>
            </c:numRef>
          </c:val>
        </c:ser>
        <c:shape val="cone"/>
        <c:axId val="132708224"/>
        <c:axId val="132709760"/>
        <c:axId val="131969024"/>
      </c:bar3DChart>
      <c:catAx>
        <c:axId val="132708224"/>
        <c:scaling>
          <c:orientation val="minMax"/>
        </c:scaling>
        <c:axPos val="b"/>
        <c:tickLblPos val="nextTo"/>
        <c:crossAx val="132709760"/>
        <c:crosses val="autoZero"/>
        <c:auto val="1"/>
        <c:lblAlgn val="ctr"/>
        <c:lblOffset val="100"/>
      </c:catAx>
      <c:valAx>
        <c:axId val="132709760"/>
        <c:scaling>
          <c:orientation val="minMax"/>
        </c:scaling>
        <c:axPos val="l"/>
        <c:majorGridlines/>
        <c:numFmt formatCode="General" sourceLinked="1"/>
        <c:tickLblPos val="nextTo"/>
        <c:crossAx val="132708224"/>
        <c:crosses val="autoZero"/>
        <c:crossBetween val="between"/>
      </c:valAx>
      <c:serAx>
        <c:axId val="131969024"/>
        <c:scaling>
          <c:orientation val="minMax"/>
        </c:scaling>
        <c:delete val="1"/>
        <c:axPos val="b"/>
        <c:tickLblPos val="nextTo"/>
        <c:crossAx val="13270976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CCFF66"/>
            </a:solidFill>
          </c:spPr>
          <c:dLbls>
            <c:dLbl>
              <c:idx val="1"/>
              <c:layout>
                <c:manualLayout>
                  <c:x val="9.4228504122497291E-3"/>
                  <c:y val="-2.7162907249866211E-2"/>
                </c:manualLayout>
              </c:layout>
              <c:showVal val="1"/>
            </c:dLbl>
            <c:dLbl>
              <c:idx val="2"/>
              <c:layout>
                <c:manualLayout>
                  <c:x val="4.7114252061248524E-3"/>
                  <c:y val="-2.4586435749901304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2020г. 220750,1 </c:v>
                </c:pt>
                <c:pt idx="1">
                  <c:v>2021 г. 202040,2</c:v>
                </c:pt>
                <c:pt idx="2">
                  <c:v>2022 г.  195999,8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29552</c:v>
                </c:pt>
                <c:pt idx="1">
                  <c:v>19660</c:v>
                </c:pt>
                <c:pt idx="2">
                  <c:v>14853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220750,1 </c:v>
                </c:pt>
                <c:pt idx="1">
                  <c:v>2021 г. 202040,2</c:v>
                </c:pt>
                <c:pt idx="2">
                  <c:v>2022 г.  195999,8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62366</c:v>
                </c:pt>
                <c:pt idx="1">
                  <c:v>68612.2</c:v>
                </c:pt>
                <c:pt idx="2">
                  <c:v>69952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r>
                      <a:rPr lang="en-US" dirty="0" smtClean="0"/>
                      <a:t>6023,1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2020г. 220750,1 </c:v>
                </c:pt>
                <c:pt idx="1">
                  <c:v>2021 г. 202040,2</c:v>
                </c:pt>
                <c:pt idx="2">
                  <c:v>2022 г.  195999,8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106023.1</c:v>
                </c:pt>
                <c:pt idx="1">
                  <c:v>110114</c:v>
                </c:pt>
                <c:pt idx="2">
                  <c:v>109837.8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</c:v>
                </c:pt>
              </c:strCache>
            </c:strRef>
          </c:tx>
          <c:spPr>
            <a:solidFill>
              <a:srgbClr val="FF9966"/>
            </a:solidFill>
          </c:spPr>
          <c:dLbls>
            <c:dLbl>
              <c:idx val="0"/>
              <c:layout>
                <c:manualLayout>
                  <c:x val="0"/>
                  <c:y val="5.9258844499192775E-2"/>
                </c:manualLayout>
              </c:layout>
              <c:showVal val="1"/>
            </c:dLbl>
            <c:dLbl>
              <c:idx val="1"/>
              <c:layout>
                <c:manualLayout>
                  <c:x val="1.0993325480958006E-2"/>
                  <c:y val="2.3188243499684142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2020г. 220750,1 </c:v>
                </c:pt>
                <c:pt idx="1">
                  <c:v>2021 г. 202040,2</c:v>
                </c:pt>
                <c:pt idx="2">
                  <c:v>2022 г.  195999,8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22809</c:v>
                </c:pt>
                <c:pt idx="1">
                  <c:v>3654</c:v>
                </c:pt>
                <c:pt idx="2">
                  <c:v>1357</c:v>
                </c:pt>
              </c:numCache>
            </c:numRef>
          </c:val>
        </c:ser>
        <c:shape val="box"/>
        <c:axId val="116691328"/>
        <c:axId val="116692864"/>
        <c:axId val="0"/>
      </c:bar3DChart>
      <c:catAx>
        <c:axId val="116691328"/>
        <c:scaling>
          <c:orientation val="minMax"/>
        </c:scaling>
        <c:axPos val="b"/>
        <c:numFmt formatCode="General" sourceLinked="1"/>
        <c:tickLblPos val="nextTo"/>
        <c:crossAx val="116692864"/>
        <c:crosses val="autoZero"/>
        <c:auto val="1"/>
        <c:lblAlgn val="ctr"/>
        <c:lblOffset val="100"/>
      </c:catAx>
      <c:valAx>
        <c:axId val="116692864"/>
        <c:scaling>
          <c:orientation val="minMax"/>
        </c:scaling>
        <c:axPos val="l"/>
        <c:majorGridlines/>
        <c:numFmt formatCode="General" sourceLinked="1"/>
        <c:tickLblPos val="nextTo"/>
        <c:crossAx val="116691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ЗАГС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- 36606,2т.р.</c:v>
                </c:pt>
                <c:pt idx="1">
                  <c:v>2021г. - 34378,8т.р.</c:v>
                </c:pt>
                <c:pt idx="2">
                  <c:v>2022г. - 33321,7т.р.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1150.0999999999999</c:v>
                </c:pt>
                <c:pt idx="1">
                  <c:v>492</c:v>
                </c:pt>
                <c:pt idx="2">
                  <c:v>492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информационной открытости (редакция)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- 36606,2т.р.</c:v>
                </c:pt>
                <c:pt idx="1">
                  <c:v>2021г. - 34378,8т.р.</c:v>
                </c:pt>
                <c:pt idx="2">
                  <c:v>2022г. - 33321,7т.р.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2979.3</c:v>
                </c:pt>
                <c:pt idx="1">
                  <c:v>2909.3</c:v>
                </c:pt>
                <c:pt idx="2">
                  <c:v>2809.3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выполнения функций органов местного самоуправления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- 36606,2т.р.</c:v>
                </c:pt>
                <c:pt idx="1">
                  <c:v>2021г. - 34378,8т.р.</c:v>
                </c:pt>
                <c:pt idx="2">
                  <c:v>2022г. - 33321,7т.р.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7965</c:v>
                </c:pt>
                <c:pt idx="1">
                  <c:v>7965.7</c:v>
                </c:pt>
                <c:pt idx="2">
                  <c:v>7008.6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2020г. - 36606,2т.р.</c:v>
                </c:pt>
                <c:pt idx="1">
                  <c:v>2021г. - 34378,8т.р.</c:v>
                </c:pt>
                <c:pt idx="2">
                  <c:v>2022г. - 33321,7т.р.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24511.8</c:v>
                </c:pt>
                <c:pt idx="1">
                  <c:v>23011.8</c:v>
                </c:pt>
                <c:pt idx="2">
                  <c:v>23011.8</c:v>
                </c:pt>
              </c:numCache>
            </c:numRef>
          </c:val>
        </c:ser>
        <c:overlap val="100"/>
        <c:axId val="133278336"/>
        <c:axId val="133474176"/>
      </c:barChart>
      <c:catAx>
        <c:axId val="133278336"/>
        <c:scaling>
          <c:orientation val="minMax"/>
        </c:scaling>
        <c:axPos val="b"/>
        <c:tickLblPos val="nextTo"/>
        <c:crossAx val="133474176"/>
        <c:crosses val="autoZero"/>
        <c:auto val="1"/>
        <c:lblAlgn val="ctr"/>
        <c:lblOffset val="100"/>
      </c:catAx>
      <c:valAx>
        <c:axId val="133474176"/>
        <c:scaling>
          <c:orientation val="minMax"/>
        </c:scaling>
        <c:axPos val="l"/>
        <c:majorGridlines/>
        <c:numFmt formatCode="0%" sourceLinked="1"/>
        <c:tickLblPos val="nextTo"/>
        <c:crossAx val="133278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1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муниципального долга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- 12500,8т.р</c:v>
                </c:pt>
                <c:pt idx="1">
                  <c:v>2021г. - 12667,3т.р.</c:v>
                </c:pt>
                <c:pt idx="2">
                  <c:v>2022г. - 13529,3т.р.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сбалансированности бюджетов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8.4180979826834645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2020г. - 12500,8т.р</c:v>
                </c:pt>
                <c:pt idx="1">
                  <c:v>2021г. - 12667,3т.р.</c:v>
                </c:pt>
                <c:pt idx="2">
                  <c:v>2022г. - 13529,3т.р.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5690</c:v>
                </c:pt>
                <c:pt idx="1">
                  <c:v>5862</c:v>
                </c:pt>
                <c:pt idx="2">
                  <c:v>6723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- 12500,8т.р</c:v>
                </c:pt>
                <c:pt idx="1">
                  <c:v>2021г. - 12667,3т.р.</c:v>
                </c:pt>
                <c:pt idx="2">
                  <c:v>2022г. - 13529,3т.р.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6799.8</c:v>
                </c:pt>
                <c:pt idx="1">
                  <c:v>6799.8</c:v>
                </c:pt>
                <c:pt idx="2">
                  <c:v>6806.3</c:v>
                </c:pt>
              </c:numCache>
            </c:numRef>
          </c:val>
        </c:ser>
        <c:shape val="cone"/>
        <c:axId val="133384064"/>
        <c:axId val="133385600"/>
        <c:axId val="133436736"/>
      </c:bar3DChart>
      <c:catAx>
        <c:axId val="133384064"/>
        <c:scaling>
          <c:orientation val="minMax"/>
        </c:scaling>
        <c:axPos val="b"/>
        <c:tickLblPos val="nextTo"/>
        <c:crossAx val="133385600"/>
        <c:crosses val="autoZero"/>
        <c:auto val="1"/>
        <c:lblAlgn val="ctr"/>
        <c:lblOffset val="100"/>
      </c:catAx>
      <c:valAx>
        <c:axId val="133385600"/>
        <c:scaling>
          <c:orientation val="minMax"/>
        </c:scaling>
        <c:axPos val="l"/>
        <c:majorGridlines/>
        <c:numFmt formatCode="General" sourceLinked="1"/>
        <c:tickLblPos val="nextTo"/>
        <c:crossAx val="133384064"/>
        <c:crosses val="autoZero"/>
        <c:crossBetween val="between"/>
      </c:valAx>
      <c:serAx>
        <c:axId val="133436736"/>
        <c:scaling>
          <c:orientation val="minMax"/>
        </c:scaling>
        <c:delete val="1"/>
        <c:axPos val="b"/>
        <c:tickLblPos val="nextTo"/>
        <c:crossAx val="13338560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ОБ</c:v>
                </c:pt>
              </c:strCache>
            </c:strRef>
          </c:tx>
          <c:spPr>
            <a:solidFill>
              <a:srgbClr val="FF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355959,1</c:v>
                </c:pt>
                <c:pt idx="1">
                  <c:v>2021г. 341587,5</c:v>
                </c:pt>
                <c:pt idx="2">
                  <c:v>2022г. 334678,1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197941.1</c:v>
                </c:pt>
                <c:pt idx="1">
                  <c:v>198386.2</c:v>
                </c:pt>
                <c:pt idx="2">
                  <c:v>194642.8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МБ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2020г. 355959,1</c:v>
                </c:pt>
                <c:pt idx="1">
                  <c:v>2021г. 341587,5</c:v>
                </c:pt>
                <c:pt idx="2">
                  <c:v>2022г. 334678,1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158018</c:v>
                </c:pt>
                <c:pt idx="1">
                  <c:v>143201.29999999999</c:v>
                </c:pt>
                <c:pt idx="2">
                  <c:v>140035.29999999999</c:v>
                </c:pt>
              </c:numCache>
            </c:numRef>
          </c:val>
        </c:ser>
        <c:shape val="cylinder"/>
        <c:axId val="124492800"/>
        <c:axId val="124559360"/>
        <c:axId val="0"/>
      </c:bar3DChart>
      <c:catAx>
        <c:axId val="124492800"/>
        <c:scaling>
          <c:orientation val="minMax"/>
        </c:scaling>
        <c:axPos val="b"/>
        <c:tickLblPos val="nextTo"/>
        <c:crossAx val="124559360"/>
        <c:crosses val="autoZero"/>
        <c:auto val="1"/>
        <c:lblAlgn val="ctr"/>
        <c:lblOffset val="100"/>
      </c:catAx>
      <c:valAx>
        <c:axId val="12455936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24492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9416598490480927"/>
          <c:y val="3.333310003079594E-2"/>
        </c:manualLayout>
      </c:layout>
      <c:txPr>
        <a:bodyPr/>
        <a:lstStyle/>
        <a:p>
          <a:pPr>
            <a:defRPr sz="1800" u="sng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9369289920397285"/>
          <c:y val="0.27646788123967847"/>
          <c:w val="0.41321249298796425"/>
          <c:h val="0.697296081917186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2022г -334 678,1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0495543073162886E-2"/>
                  <c:y val="2.1649063376266046E-2"/>
                </c:manualLayout>
              </c:layout>
              <c:showVal val="1"/>
            </c:dLbl>
            <c:dLbl>
              <c:idx val="1"/>
              <c:layout>
                <c:manualLayout>
                  <c:x val="0.12849344627250028"/>
                  <c:y val="1.8471874212604027E-2"/>
                </c:manualLayout>
              </c:layout>
              <c:showVal val="1"/>
            </c:dLbl>
            <c:dLbl>
              <c:idx val="2"/>
              <c:layout>
                <c:manualLayout>
                  <c:x val="-1.1239243692559854E-2"/>
                  <c:y val="1.066272409936635E-2"/>
                </c:manualLayout>
              </c:layout>
              <c:showVal val="1"/>
            </c:dLbl>
            <c:dLbl>
              <c:idx val="4"/>
              <c:layout>
                <c:manualLayout>
                  <c:x val="-0.13153700748538241"/>
                  <c:y val="0.12745006548024548"/>
                </c:manualLayout>
              </c:layout>
              <c:showVal val="1"/>
            </c:dLbl>
            <c:dLbl>
              <c:idx val="5"/>
              <c:layout>
                <c:manualLayout>
                  <c:x val="-0.12091889055829808"/>
                  <c:y val="8.0665664632268597E-2"/>
                </c:manualLayout>
              </c:layout>
              <c:showVal val="1"/>
            </c:dLbl>
            <c:dLbl>
              <c:idx val="6"/>
              <c:layout>
                <c:manualLayout>
                  <c:x val="-0.14670636203293988"/>
                  <c:y val="3.9338675715858182E-2"/>
                </c:manualLayout>
              </c:layout>
              <c:showVal val="1"/>
            </c:dLbl>
            <c:dLbl>
              <c:idx val="7"/>
              <c:layout>
                <c:manualLayout>
                  <c:x val="-0.24299700015355549"/>
                  <c:y val="-4.2311072833123166E-2"/>
                </c:manualLayout>
              </c:layout>
              <c:showVal val="1"/>
            </c:dLbl>
            <c:dLbl>
              <c:idx val="8"/>
              <c:layout>
                <c:manualLayout>
                  <c:x val="-0.10429196073391105"/>
                  <c:y val="-6.7172712149364804E-3"/>
                </c:manualLayout>
              </c:layout>
              <c:showVal val="1"/>
            </c:dLbl>
            <c:dLbl>
              <c:idx val="10"/>
              <c:layout>
                <c:manualLayout>
                  <c:x val="0.39797722458211282"/>
                  <c:y val="-4.7119622315117564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культиура и спорт</c:v>
                </c:pt>
                <c:pt idx="8">
                  <c:v>Средства массовой информации</c:v>
                </c:pt>
                <c:pt idx="9">
                  <c:v>Муниципальный долг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41281</c:v>
                </c:pt>
                <c:pt idx="1">
                  <c:v>2519.8000000000002</c:v>
                </c:pt>
                <c:pt idx="2">
                  <c:v>81952</c:v>
                </c:pt>
                <c:pt idx="3">
                  <c:v>0</c:v>
                </c:pt>
                <c:pt idx="4">
                  <c:v>151967.29999999999</c:v>
                </c:pt>
                <c:pt idx="5">
                  <c:v>26519.3</c:v>
                </c:pt>
                <c:pt idx="6">
                  <c:v>11579.2</c:v>
                </c:pt>
                <c:pt idx="7">
                  <c:v>9327.2000000000007</c:v>
                </c:pt>
                <c:pt idx="8">
                  <c:v>2809.3</c:v>
                </c:pt>
                <c:pt idx="9">
                  <c:v>0</c:v>
                </c:pt>
                <c:pt idx="10">
                  <c:v>6723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u="sng"/>
            </a:pPr>
            <a:r>
              <a:rPr lang="ru-RU" dirty="0"/>
              <a:t>2020г -</a:t>
            </a:r>
            <a:r>
              <a:rPr lang="ru-RU" dirty="0" smtClean="0"/>
              <a:t>355 959,1</a:t>
            </a:r>
            <a:endParaRPr lang="ru-RU" dirty="0"/>
          </a:p>
        </c:rich>
      </c:tx>
      <c:layout>
        <c:manualLayout>
          <c:xMode val="edge"/>
          <c:yMode val="edge"/>
          <c:x val="0.33159035128575315"/>
          <c:y val="0"/>
        </c:manualLayout>
      </c:layout>
    </c:title>
    <c:plotArea>
      <c:layout>
        <c:manualLayout>
          <c:layoutTarget val="inner"/>
          <c:xMode val="edge"/>
          <c:yMode val="edge"/>
          <c:x val="4.6338337884853822E-2"/>
          <c:y val="0.23582502899090987"/>
          <c:w val="0.81574147364063443"/>
          <c:h val="0.708407069214231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 -355959,1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0495543073162886E-2"/>
                  <c:y val="2.1649063376266021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1.1239243692559854E-2"/>
                  <c:y val="1.0662724099366333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5.9109636921865945E-2"/>
                  <c:y val="-4.5388271906003468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8.9854351346835126E-3"/>
                  <c:y val="3.6221692420811136E-2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-0.14670636203293969"/>
                  <c:y val="3.9338675715858182E-2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-0.24299700015355549"/>
                  <c:y val="-4.231107283312311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-9.6211209211293197E-2"/>
                  <c:y val="-5.3500569503772855E-2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0.39797722458211282"/>
                  <c:y val="-4.7119622315117564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культиура и спорт</c:v>
                </c:pt>
                <c:pt idx="8">
                  <c:v>Средства массовой информации</c:v>
                </c:pt>
                <c:pt idx="9">
                  <c:v>Муниципальный долг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45666.400000000001</c:v>
                </c:pt>
                <c:pt idx="1">
                  <c:v>3277.9</c:v>
                </c:pt>
                <c:pt idx="2">
                  <c:v>72733.5</c:v>
                </c:pt>
                <c:pt idx="3">
                  <c:v>17567</c:v>
                </c:pt>
                <c:pt idx="4">
                  <c:v>160019.20000000001</c:v>
                </c:pt>
                <c:pt idx="5">
                  <c:v>28116.7</c:v>
                </c:pt>
                <c:pt idx="6">
                  <c:v>9630.9</c:v>
                </c:pt>
                <c:pt idx="7">
                  <c:v>10267.200000000004</c:v>
                </c:pt>
                <c:pt idx="8">
                  <c:v>2979.3</c:v>
                </c:pt>
                <c:pt idx="9">
                  <c:v>11</c:v>
                </c:pt>
                <c:pt idx="10">
                  <c:v>5690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 u="sng"/>
            </a:pPr>
            <a:r>
              <a:rPr lang="ru-RU" dirty="0"/>
              <a:t>2021г -</a:t>
            </a:r>
            <a:r>
              <a:rPr lang="ru-RU" dirty="0" smtClean="0"/>
              <a:t>341 587,5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8381642512077465"/>
          <c:y val="0.24869029788068031"/>
          <c:w val="0.41321249298796403"/>
          <c:h val="0.697296081917186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 -341587,5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0495543073162886E-2"/>
                  <c:y val="2.1649063376266035E-2"/>
                </c:manualLayout>
              </c:layout>
              <c:showVal val="1"/>
            </c:dLbl>
            <c:dLbl>
              <c:idx val="1"/>
              <c:layout>
                <c:manualLayout>
                  <c:x val="7.9718958578949103E-2"/>
                  <c:y val="5.3766027884319632E-3"/>
                </c:manualLayout>
              </c:layout>
              <c:showVal val="1"/>
            </c:dLbl>
            <c:dLbl>
              <c:idx val="2"/>
              <c:layout>
                <c:manualLayout>
                  <c:x val="-1.1239243692559854E-2"/>
                  <c:y val="1.0662724099366343E-2"/>
                </c:manualLayout>
              </c:layout>
              <c:showVal val="1"/>
            </c:dLbl>
            <c:dLbl>
              <c:idx val="4"/>
              <c:layout>
                <c:manualLayout>
                  <c:x val="-5.910963692186598E-2"/>
                  <c:y val="-4.5388271906003509E-2"/>
                </c:manualLayout>
              </c:layout>
              <c:showVal val="1"/>
            </c:dLbl>
            <c:dLbl>
              <c:idx val="5"/>
              <c:layout>
                <c:manualLayout>
                  <c:x val="-9.7873784364167479E-2"/>
                  <c:y val="8.0665664632268597E-2"/>
                </c:manualLayout>
              </c:layout>
              <c:showVal val="1"/>
            </c:dLbl>
            <c:dLbl>
              <c:idx val="6"/>
              <c:layout>
                <c:manualLayout>
                  <c:x val="-0.14670636203293977"/>
                  <c:y val="3.9338675715858182E-2"/>
                </c:manualLayout>
              </c:layout>
              <c:showVal val="1"/>
            </c:dLbl>
            <c:dLbl>
              <c:idx val="7"/>
              <c:layout>
                <c:manualLayout>
                  <c:x val="-0.24299700015355549"/>
                  <c:y val="-4.2311072833123131E-2"/>
                </c:manualLayout>
              </c:layout>
              <c:showVal val="1"/>
            </c:dLbl>
            <c:dLbl>
              <c:idx val="8"/>
              <c:layout>
                <c:manualLayout>
                  <c:x val="-0.10429196073391099"/>
                  <c:y val="-6.7172712149364804E-3"/>
                </c:manualLayout>
              </c:layout>
              <c:showVal val="1"/>
            </c:dLbl>
            <c:dLbl>
              <c:idx val="10"/>
              <c:layout>
                <c:manualLayout>
                  <c:x val="0.39797722458211282"/>
                  <c:y val="-4.7119622315117564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культиура и спорт</c:v>
                </c:pt>
                <c:pt idx="8">
                  <c:v>Средства массовой информации</c:v>
                </c:pt>
                <c:pt idx="9">
                  <c:v>Муниципальный долг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42345.599999999999</c:v>
                </c:pt>
                <c:pt idx="1">
                  <c:v>2519.8000000000002</c:v>
                </c:pt>
                <c:pt idx="2">
                  <c:v>82048.100000000006</c:v>
                </c:pt>
                <c:pt idx="3">
                  <c:v>2297</c:v>
                </c:pt>
                <c:pt idx="4">
                  <c:v>154553.4</c:v>
                </c:pt>
                <c:pt idx="5">
                  <c:v>26766.7</c:v>
                </c:pt>
                <c:pt idx="6">
                  <c:v>12952.9</c:v>
                </c:pt>
                <c:pt idx="7">
                  <c:v>9327.2000000000007</c:v>
                </c:pt>
                <c:pt idx="8">
                  <c:v>2909.3</c:v>
                </c:pt>
                <c:pt idx="9">
                  <c:v>5.5</c:v>
                </c:pt>
                <c:pt idx="10">
                  <c:v>5862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CCFF66"/>
              </a:solidFill>
            </c:spPr>
          </c:dPt>
          <c:dPt>
            <c:idx val="1"/>
            <c:explosion val="18"/>
            <c:spPr>
              <a:solidFill>
                <a:srgbClr val="FF66FF"/>
              </a:solidFill>
            </c:spPr>
          </c:dPt>
          <c:dLbls>
            <c:dLbl>
              <c:idx val="0"/>
              <c:layout/>
              <c:showPercent val="1"/>
            </c:dLbl>
            <c:dLbl>
              <c:idx val="1"/>
              <c:layout>
                <c:manualLayout>
                  <c:x val="8.5521286947698727E-2"/>
                  <c:y val="0.16146468666136143"/>
                </c:manualLayout>
              </c:layout>
              <c:showPercent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СредстваОБ</c:v>
                </c:pt>
                <c:pt idx="1">
                  <c:v>Средства МБ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28381.4</c:v>
                </c:pt>
                <c:pt idx="1">
                  <c:v>32377.59999999998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1862076630127424E-2"/>
          <c:y val="0.15217833351260851"/>
          <c:w val="0.42888090287233754"/>
          <c:h val="0.744898410251954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explosion val="14"/>
          <c:dPt>
            <c:idx val="0"/>
            <c:spPr>
              <a:solidFill>
                <a:srgbClr val="CCFF66"/>
              </a:solidFill>
            </c:spPr>
          </c:dPt>
          <c:dPt>
            <c:idx val="1"/>
            <c:spPr>
              <a:solidFill>
                <a:srgbClr val="FF66FF"/>
              </a:solidFill>
            </c:spPr>
          </c:dPt>
          <c:dLbls>
            <c:dLbl>
              <c:idx val="0"/>
              <c:layout>
                <c:manualLayout>
                  <c:x val="-0.10473756858034133"/>
                  <c:y val="-0.24257840070373871"/>
                </c:manualLayout>
              </c:layout>
              <c:showPercent val="1"/>
            </c:dLbl>
            <c:dLbl>
              <c:idx val="1"/>
              <c:layout>
                <c:manualLayout>
                  <c:x val="8.5521286947698727E-2"/>
                  <c:y val="0.16146468666136146"/>
                </c:manualLayout>
              </c:layout>
              <c:showPercent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СредстваОБ</c:v>
                </c:pt>
                <c:pt idx="1">
                  <c:v>Средства МБ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66444.600000000006</c:v>
                </c:pt>
                <c:pt idx="1">
                  <c:v>23333.9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708775653734918"/>
          <c:y val="0.18101743903138223"/>
          <c:w val="0.43830081095962226"/>
          <c:h val="0.688758417222259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CCFF66"/>
              </a:solidFill>
            </c:spPr>
          </c:dPt>
          <c:dPt>
            <c:idx val="1"/>
            <c:explosion val="18"/>
            <c:spPr>
              <a:solidFill>
                <a:srgbClr val="FF66FF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8.5521286947698727E-2"/>
                  <c:y val="0.16146468666136146"/>
                </c:manualLayout>
              </c:layout>
              <c:showPercent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СредстваОБ</c:v>
                </c:pt>
                <c:pt idx="1">
                  <c:v>Средства МБ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2792.7</c:v>
                </c:pt>
                <c:pt idx="1">
                  <c:v>7026.5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7BA3F-7743-4F7B-AA12-E9C7A258300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7A1E92-4B26-4B1E-8FB6-CAB5DFD46215}">
      <dgm:prSet phldrT="[Текст]" custT="1"/>
      <dgm:spPr>
        <a:solidFill>
          <a:srgbClr val="ED7849"/>
        </a:solidFill>
      </dgm:spPr>
      <dgm:t>
        <a:bodyPr/>
        <a:lstStyle/>
        <a:p>
          <a:r>
            <a:rPr lang="ru-RU" sz="1800" b="1" i="0" u="heavy" baseline="0" dirty="0" smtClean="0"/>
            <a:t>Подпрограмма 1</a:t>
          </a:r>
        </a:p>
        <a:p>
          <a:r>
            <a:rPr lang="ru-RU" sz="1800" b="1" i="1" baseline="0" dirty="0" smtClean="0"/>
            <a:t>Развитие дошкольного образования</a:t>
          </a:r>
          <a:endParaRPr lang="ru-RU" sz="1800" b="1" i="1" baseline="0" dirty="0"/>
        </a:p>
      </dgm:t>
    </dgm:pt>
    <dgm:pt modelId="{7692D4CE-3D46-4AFB-8C59-B02AD4D155CC}" type="parTrans" cxnId="{74C74CDE-896E-4B60-9B1F-83FFC78600D7}">
      <dgm:prSet/>
      <dgm:spPr/>
      <dgm:t>
        <a:bodyPr/>
        <a:lstStyle/>
        <a:p>
          <a:endParaRPr lang="ru-RU"/>
        </a:p>
      </dgm:t>
    </dgm:pt>
    <dgm:pt modelId="{BF050E5E-3E18-47EC-AF15-64F20CBD1E5B}" type="sibTrans" cxnId="{74C74CDE-896E-4B60-9B1F-83FFC78600D7}">
      <dgm:prSet/>
      <dgm:spPr/>
      <dgm:t>
        <a:bodyPr/>
        <a:lstStyle/>
        <a:p>
          <a:endParaRPr lang="ru-RU"/>
        </a:p>
      </dgm:t>
    </dgm:pt>
    <dgm:pt modelId="{4B9781AB-9FC0-439A-BD4A-4BA9B38673BC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2020 год – 60 759,0</a:t>
          </a:r>
          <a:endParaRPr lang="ru-RU" dirty="0"/>
        </a:p>
      </dgm:t>
    </dgm:pt>
    <dgm:pt modelId="{6BF4C1FB-1604-4233-9EC0-EE121B61D19D}" type="parTrans" cxnId="{51C14620-DEE6-4760-9DD9-E9426E382D33}">
      <dgm:prSet/>
      <dgm:spPr/>
      <dgm:t>
        <a:bodyPr/>
        <a:lstStyle/>
        <a:p>
          <a:endParaRPr lang="ru-RU"/>
        </a:p>
      </dgm:t>
    </dgm:pt>
    <dgm:pt modelId="{9AA199FC-E041-4672-ABE5-551082A0A679}" type="sibTrans" cxnId="{51C14620-DEE6-4760-9DD9-E9426E382D33}">
      <dgm:prSet/>
      <dgm:spPr/>
      <dgm:t>
        <a:bodyPr/>
        <a:lstStyle/>
        <a:p>
          <a:endParaRPr lang="ru-RU"/>
        </a:p>
      </dgm:t>
    </dgm:pt>
    <dgm:pt modelId="{61B21C85-71AF-4DE6-B4D0-42A5F09C2084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2022 год – 56 311,1</a:t>
          </a:r>
          <a:endParaRPr lang="ru-RU" dirty="0"/>
        </a:p>
      </dgm:t>
    </dgm:pt>
    <dgm:pt modelId="{33C9A7DA-CE15-42C1-B579-165CB6E6535D}" type="parTrans" cxnId="{5E2BF6D0-5852-46B7-8AF2-00B5BACA0B40}">
      <dgm:prSet/>
      <dgm:spPr/>
      <dgm:t>
        <a:bodyPr/>
        <a:lstStyle/>
        <a:p>
          <a:endParaRPr lang="ru-RU"/>
        </a:p>
      </dgm:t>
    </dgm:pt>
    <dgm:pt modelId="{C9827E55-3EB3-4988-9977-FF7777E3A532}" type="sibTrans" cxnId="{5E2BF6D0-5852-46B7-8AF2-00B5BACA0B40}">
      <dgm:prSet/>
      <dgm:spPr/>
      <dgm:t>
        <a:bodyPr/>
        <a:lstStyle/>
        <a:p>
          <a:endParaRPr lang="ru-RU"/>
        </a:p>
      </dgm:t>
    </dgm:pt>
    <dgm:pt modelId="{E1378FD0-BD2F-4A17-9A90-7731B2861D0E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i="0" u="heavy" baseline="0" dirty="0" smtClean="0"/>
            <a:t>Подпрограмма 2</a:t>
          </a:r>
        </a:p>
        <a:p>
          <a:r>
            <a:rPr lang="ru-RU" sz="1800" b="1" i="1" baseline="0" dirty="0" smtClean="0"/>
            <a:t>Развитие общего образования</a:t>
          </a:r>
          <a:endParaRPr lang="ru-RU" sz="1800" b="1" i="1" baseline="0" dirty="0"/>
        </a:p>
      </dgm:t>
    </dgm:pt>
    <dgm:pt modelId="{7B33663B-2181-4A9C-BB0B-ABA00BA5CCA6}" type="parTrans" cxnId="{16C430AF-6189-4F28-BCEB-5E55E11B2B87}">
      <dgm:prSet/>
      <dgm:spPr/>
      <dgm:t>
        <a:bodyPr/>
        <a:lstStyle/>
        <a:p>
          <a:endParaRPr lang="ru-RU"/>
        </a:p>
      </dgm:t>
    </dgm:pt>
    <dgm:pt modelId="{796BDC61-F361-463E-8A64-8D7D27D81F66}" type="sibTrans" cxnId="{16C430AF-6189-4F28-BCEB-5E55E11B2B87}">
      <dgm:prSet/>
      <dgm:spPr/>
      <dgm:t>
        <a:bodyPr/>
        <a:lstStyle/>
        <a:p>
          <a:endParaRPr lang="ru-RU"/>
        </a:p>
      </dgm:t>
    </dgm:pt>
    <dgm:pt modelId="{876CD69D-5C82-4D03-8AD8-E484640DF794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2020 год – 89 778,5 </a:t>
          </a:r>
          <a:endParaRPr lang="ru-RU" dirty="0"/>
        </a:p>
      </dgm:t>
    </dgm:pt>
    <dgm:pt modelId="{E6216D25-0B60-46BF-ADCB-3BEFE6E7090C}" type="parTrans" cxnId="{23667E30-171B-443C-8E91-95178523EEA3}">
      <dgm:prSet/>
      <dgm:spPr/>
      <dgm:t>
        <a:bodyPr/>
        <a:lstStyle/>
        <a:p>
          <a:endParaRPr lang="ru-RU"/>
        </a:p>
      </dgm:t>
    </dgm:pt>
    <dgm:pt modelId="{91DC3796-837A-4AD9-BE6B-76A2F2A006AE}" type="sibTrans" cxnId="{23667E30-171B-443C-8E91-95178523EEA3}">
      <dgm:prSet/>
      <dgm:spPr/>
      <dgm:t>
        <a:bodyPr/>
        <a:lstStyle/>
        <a:p>
          <a:endParaRPr lang="ru-RU"/>
        </a:p>
      </dgm:t>
    </dgm:pt>
    <dgm:pt modelId="{3929B717-92A7-4049-ABB1-27CDFD7499FB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2022 год – 86 284,5</a:t>
          </a:r>
          <a:endParaRPr lang="ru-RU" dirty="0"/>
        </a:p>
      </dgm:t>
    </dgm:pt>
    <dgm:pt modelId="{ECE6CF6F-BEE9-4EEB-894C-213B174B7961}" type="parTrans" cxnId="{71EE8C44-E4BE-4C00-988D-D07BE96F1CD7}">
      <dgm:prSet/>
      <dgm:spPr/>
      <dgm:t>
        <a:bodyPr/>
        <a:lstStyle/>
        <a:p>
          <a:endParaRPr lang="ru-RU"/>
        </a:p>
      </dgm:t>
    </dgm:pt>
    <dgm:pt modelId="{F2A15439-A775-4F2F-9394-9BC9531A4183}" type="sibTrans" cxnId="{71EE8C44-E4BE-4C00-988D-D07BE96F1CD7}">
      <dgm:prSet/>
      <dgm:spPr/>
      <dgm:t>
        <a:bodyPr/>
        <a:lstStyle/>
        <a:p>
          <a:endParaRPr lang="ru-RU"/>
        </a:p>
      </dgm:t>
    </dgm:pt>
    <dgm:pt modelId="{E91BF256-1393-475C-B3B4-EF9F7E5C98E5}">
      <dgm:prSet phldrT="[Текст]" custT="1"/>
      <dgm:spPr/>
      <dgm:t>
        <a:bodyPr/>
        <a:lstStyle/>
        <a:p>
          <a:r>
            <a:rPr lang="ru-RU" sz="1800" b="1" i="0" u="heavy" baseline="0" dirty="0" smtClean="0"/>
            <a:t>Подпрограмма 3</a:t>
          </a:r>
        </a:p>
        <a:p>
          <a:r>
            <a:rPr lang="ru-RU" sz="1800" b="1" i="1" baseline="0" dirty="0" smtClean="0"/>
            <a:t>Развитие дополнительного образования</a:t>
          </a:r>
          <a:endParaRPr lang="ru-RU" sz="1800" b="1" i="1" baseline="0" dirty="0"/>
        </a:p>
      </dgm:t>
    </dgm:pt>
    <dgm:pt modelId="{DF8E84D5-60DD-4ACA-A4F3-F7E6F11DC99D}" type="parTrans" cxnId="{7293BEEB-2EE6-4467-A74F-47A6E19DE148}">
      <dgm:prSet/>
      <dgm:spPr/>
      <dgm:t>
        <a:bodyPr/>
        <a:lstStyle/>
        <a:p>
          <a:endParaRPr lang="ru-RU"/>
        </a:p>
      </dgm:t>
    </dgm:pt>
    <dgm:pt modelId="{5415CA0D-AD02-488B-88C6-A0239C886973}" type="sibTrans" cxnId="{7293BEEB-2EE6-4467-A74F-47A6E19DE148}">
      <dgm:prSet/>
      <dgm:spPr/>
      <dgm:t>
        <a:bodyPr/>
        <a:lstStyle/>
        <a:p>
          <a:endParaRPr lang="ru-RU"/>
        </a:p>
      </dgm:t>
    </dgm:pt>
    <dgm:pt modelId="{06D64E7B-1667-4FC4-B8FF-5CF2E3C10ADB}">
      <dgm:prSet phldrT="[Текст]"/>
      <dgm:spPr/>
      <dgm:t>
        <a:bodyPr/>
        <a:lstStyle/>
        <a:p>
          <a:r>
            <a:rPr lang="ru-RU" dirty="0" smtClean="0"/>
            <a:t>2020 год – 9 819,2</a:t>
          </a:r>
          <a:endParaRPr lang="ru-RU" dirty="0"/>
        </a:p>
      </dgm:t>
    </dgm:pt>
    <dgm:pt modelId="{2D8BE258-8EBD-45D8-8F0C-67280383DDC6}" type="parTrans" cxnId="{04BC0FA4-48E6-46B6-9A0E-17535E5DB4DD}">
      <dgm:prSet/>
      <dgm:spPr/>
      <dgm:t>
        <a:bodyPr/>
        <a:lstStyle/>
        <a:p>
          <a:endParaRPr lang="ru-RU"/>
        </a:p>
      </dgm:t>
    </dgm:pt>
    <dgm:pt modelId="{3E8D4444-FEA8-46AA-9D72-817A0B733455}" type="sibTrans" cxnId="{04BC0FA4-48E6-46B6-9A0E-17535E5DB4DD}">
      <dgm:prSet/>
      <dgm:spPr/>
      <dgm:t>
        <a:bodyPr/>
        <a:lstStyle/>
        <a:p>
          <a:endParaRPr lang="ru-RU"/>
        </a:p>
      </dgm:t>
    </dgm:pt>
    <dgm:pt modelId="{7F7F597F-900E-4A27-A8E1-F5074F259C6E}">
      <dgm:prSet phldrT="[Текст]"/>
      <dgm:spPr/>
      <dgm:t>
        <a:bodyPr/>
        <a:lstStyle/>
        <a:p>
          <a:r>
            <a:rPr lang="ru-RU" dirty="0" smtClean="0"/>
            <a:t>2022 год – 9 519,2</a:t>
          </a:r>
          <a:endParaRPr lang="ru-RU" dirty="0"/>
        </a:p>
      </dgm:t>
    </dgm:pt>
    <dgm:pt modelId="{E7B631B9-C3AC-4DC6-94C7-20F9ADAE2A2E}" type="parTrans" cxnId="{2BC0D784-CAC4-40EA-9C91-A54A5E10B0CE}">
      <dgm:prSet/>
      <dgm:spPr/>
      <dgm:t>
        <a:bodyPr/>
        <a:lstStyle/>
        <a:p>
          <a:endParaRPr lang="ru-RU"/>
        </a:p>
      </dgm:t>
    </dgm:pt>
    <dgm:pt modelId="{30C8BD45-AC53-4374-87D6-4F8132C7AABC}" type="sibTrans" cxnId="{2BC0D784-CAC4-40EA-9C91-A54A5E10B0CE}">
      <dgm:prSet/>
      <dgm:spPr/>
      <dgm:t>
        <a:bodyPr/>
        <a:lstStyle/>
        <a:p>
          <a:endParaRPr lang="ru-RU"/>
        </a:p>
      </dgm:t>
    </dgm:pt>
    <dgm:pt modelId="{AFDBB6A1-3B0C-4352-8CC2-CBAFAAAB00E6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2021 год – 57 443,1</a:t>
          </a:r>
          <a:endParaRPr lang="ru-RU" dirty="0"/>
        </a:p>
      </dgm:t>
    </dgm:pt>
    <dgm:pt modelId="{A25C3655-783C-4A27-B037-1271FA7CEFAB}" type="parTrans" cxnId="{3A3108AD-6E33-41AA-AD47-88ADDC0D6D67}">
      <dgm:prSet/>
      <dgm:spPr/>
      <dgm:t>
        <a:bodyPr/>
        <a:lstStyle/>
        <a:p>
          <a:endParaRPr lang="ru-RU"/>
        </a:p>
      </dgm:t>
    </dgm:pt>
    <dgm:pt modelId="{86DEAA79-8072-469E-83E9-2107A7862E2A}" type="sibTrans" cxnId="{3A3108AD-6E33-41AA-AD47-88ADDC0D6D67}">
      <dgm:prSet/>
      <dgm:spPr/>
      <dgm:t>
        <a:bodyPr/>
        <a:lstStyle/>
        <a:p>
          <a:endParaRPr lang="ru-RU"/>
        </a:p>
      </dgm:t>
    </dgm:pt>
    <dgm:pt modelId="{DA9CCE1F-0D21-4962-8102-AD41FF307F66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2021 год – 87 828,6</a:t>
          </a:r>
          <a:endParaRPr lang="ru-RU" dirty="0"/>
        </a:p>
      </dgm:t>
    </dgm:pt>
    <dgm:pt modelId="{E72EBE53-8793-44B4-9318-E41D03DE1F78}" type="parTrans" cxnId="{91BB1ABD-CFB2-49EE-92D9-154966703092}">
      <dgm:prSet/>
      <dgm:spPr/>
      <dgm:t>
        <a:bodyPr/>
        <a:lstStyle/>
        <a:p>
          <a:endParaRPr lang="ru-RU"/>
        </a:p>
      </dgm:t>
    </dgm:pt>
    <dgm:pt modelId="{26B9F7E7-CC82-4579-A539-643D8881CB1B}" type="sibTrans" cxnId="{91BB1ABD-CFB2-49EE-92D9-154966703092}">
      <dgm:prSet/>
      <dgm:spPr/>
      <dgm:t>
        <a:bodyPr/>
        <a:lstStyle/>
        <a:p>
          <a:endParaRPr lang="ru-RU"/>
        </a:p>
      </dgm:t>
    </dgm:pt>
    <dgm:pt modelId="{91A7939E-E444-402C-9AB0-7D7E56759EAD}">
      <dgm:prSet phldrT="[Текст]"/>
      <dgm:spPr/>
      <dgm:t>
        <a:bodyPr/>
        <a:lstStyle/>
        <a:p>
          <a:r>
            <a:rPr lang="ru-RU" dirty="0" smtClean="0"/>
            <a:t>2021 год – 9 519,2</a:t>
          </a:r>
          <a:endParaRPr lang="ru-RU" dirty="0"/>
        </a:p>
      </dgm:t>
    </dgm:pt>
    <dgm:pt modelId="{4A9DF7E2-36B8-44AF-B284-EC5B54426AF4}" type="parTrans" cxnId="{B1B8EF1C-4C8C-41C4-830A-C700861B8A5A}">
      <dgm:prSet/>
      <dgm:spPr/>
      <dgm:t>
        <a:bodyPr/>
        <a:lstStyle/>
        <a:p>
          <a:endParaRPr lang="ru-RU"/>
        </a:p>
      </dgm:t>
    </dgm:pt>
    <dgm:pt modelId="{A47B1988-303C-4AC7-AD30-66B19BA32130}" type="sibTrans" cxnId="{B1B8EF1C-4C8C-41C4-830A-C700861B8A5A}">
      <dgm:prSet/>
      <dgm:spPr/>
      <dgm:t>
        <a:bodyPr/>
        <a:lstStyle/>
        <a:p>
          <a:endParaRPr lang="ru-RU"/>
        </a:p>
      </dgm:t>
    </dgm:pt>
    <dgm:pt modelId="{08E29421-ADFE-4491-BF1E-58AE883DCB1B}" type="pres">
      <dgm:prSet presAssocID="{7977BA3F-7743-4F7B-AA12-E9C7A25830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2BF078-5B73-4643-85BF-AE7FFAB9E12D}" type="pres">
      <dgm:prSet presAssocID="{6D7A1E92-4B26-4B1E-8FB6-CAB5DFD46215}" presName="linNode" presStyleCnt="0"/>
      <dgm:spPr/>
    </dgm:pt>
    <dgm:pt modelId="{9887CAFF-BDE5-4C63-95FA-0193D5A14698}" type="pres">
      <dgm:prSet presAssocID="{6D7A1E92-4B26-4B1E-8FB6-CAB5DFD46215}" presName="parentText" presStyleLbl="node1" presStyleIdx="0" presStyleCnt="3" custLinFactNeighborX="-23629" custLinFactNeighborY="-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EC462-CB92-4EC9-8697-C59273EB4AB9}" type="pres">
      <dgm:prSet presAssocID="{6D7A1E92-4B26-4B1E-8FB6-CAB5DFD46215}" presName="descendantText" presStyleLbl="alignAccFollowNode1" presStyleIdx="0" presStyleCnt="3" custScaleX="47380" custLinFactNeighborX="-41950" custLinFactNeighborY="-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CA43D1-A541-48AE-9E98-0C3689AA4AC5}" type="pres">
      <dgm:prSet presAssocID="{BF050E5E-3E18-47EC-AF15-64F20CBD1E5B}" presName="sp" presStyleCnt="0"/>
      <dgm:spPr/>
    </dgm:pt>
    <dgm:pt modelId="{4FA1749A-36F7-4787-9671-6910FCD4A6F2}" type="pres">
      <dgm:prSet presAssocID="{E1378FD0-BD2F-4A17-9A90-7731B2861D0E}" presName="linNode" presStyleCnt="0"/>
      <dgm:spPr/>
    </dgm:pt>
    <dgm:pt modelId="{7458F2A2-C179-4B79-8820-855A4F4A9404}" type="pres">
      <dgm:prSet presAssocID="{E1378FD0-BD2F-4A17-9A90-7731B2861D0E}" presName="parentText" presStyleLbl="node1" presStyleIdx="1" presStyleCnt="3" custLinFactNeighborX="-23629" custLinFactNeighborY="-22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40B89-8FD3-401D-AD94-678FDFF9B939}" type="pres">
      <dgm:prSet presAssocID="{E1378FD0-BD2F-4A17-9A90-7731B2861D0E}" presName="descendantText" presStyleLbl="alignAccFollowNode1" presStyleIdx="1" presStyleCnt="3" custScaleX="49078" custLinFactNeighborX="-41950" custLinFactNeighborY="-3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34D46-7B4B-4F2C-9394-9611849C6720}" type="pres">
      <dgm:prSet presAssocID="{796BDC61-F361-463E-8A64-8D7D27D81F66}" presName="sp" presStyleCnt="0"/>
      <dgm:spPr/>
    </dgm:pt>
    <dgm:pt modelId="{611BE549-2AA2-411F-AE2B-C5E089053D23}" type="pres">
      <dgm:prSet presAssocID="{E91BF256-1393-475C-B3B4-EF9F7E5C98E5}" presName="linNode" presStyleCnt="0"/>
      <dgm:spPr/>
    </dgm:pt>
    <dgm:pt modelId="{7C4AE603-BCC3-459E-BF0F-404B99CE33FB}" type="pres">
      <dgm:prSet presAssocID="{E91BF256-1393-475C-B3B4-EF9F7E5C98E5}" presName="parentText" presStyleLbl="node1" presStyleIdx="2" presStyleCnt="3" custLinFactNeighborX="-23629" custLinFactNeighborY="-44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A7D37-FAB3-4DB6-96C6-111153902F55}" type="pres">
      <dgm:prSet presAssocID="{E91BF256-1393-475C-B3B4-EF9F7E5C98E5}" presName="descendantText" presStyleLbl="alignAccFollowNode1" presStyleIdx="2" presStyleCnt="3" custScaleX="50061" custLinFactNeighborX="-44333" custLinFactNeighborY="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3BEEB-2EE6-4467-A74F-47A6E19DE148}" srcId="{7977BA3F-7743-4F7B-AA12-E9C7A258300C}" destId="{E91BF256-1393-475C-B3B4-EF9F7E5C98E5}" srcOrd="2" destOrd="0" parTransId="{DF8E84D5-60DD-4ACA-A4F3-F7E6F11DC99D}" sibTransId="{5415CA0D-AD02-488B-88C6-A0239C886973}"/>
    <dgm:cxn modelId="{878D2E38-E274-4832-8C0F-D2CA0D05F1B3}" type="presOf" srcId="{E1378FD0-BD2F-4A17-9A90-7731B2861D0E}" destId="{7458F2A2-C179-4B79-8820-855A4F4A9404}" srcOrd="0" destOrd="0" presId="urn:microsoft.com/office/officeart/2005/8/layout/vList5"/>
    <dgm:cxn modelId="{F12A34CE-692A-4AF2-B71A-DCF193BBD296}" type="presOf" srcId="{4B9781AB-9FC0-439A-BD4A-4BA9B38673BC}" destId="{CB8EC462-CB92-4EC9-8697-C59273EB4AB9}" srcOrd="0" destOrd="0" presId="urn:microsoft.com/office/officeart/2005/8/layout/vList5"/>
    <dgm:cxn modelId="{51C14620-DEE6-4760-9DD9-E9426E382D33}" srcId="{6D7A1E92-4B26-4B1E-8FB6-CAB5DFD46215}" destId="{4B9781AB-9FC0-439A-BD4A-4BA9B38673BC}" srcOrd="0" destOrd="0" parTransId="{6BF4C1FB-1604-4233-9EC0-EE121B61D19D}" sibTransId="{9AA199FC-E041-4672-ABE5-551082A0A679}"/>
    <dgm:cxn modelId="{203EECA2-7C88-40E1-AA47-221D0ECBC30E}" type="presOf" srcId="{E91BF256-1393-475C-B3B4-EF9F7E5C98E5}" destId="{7C4AE603-BCC3-459E-BF0F-404B99CE33FB}" srcOrd="0" destOrd="0" presId="urn:microsoft.com/office/officeart/2005/8/layout/vList5"/>
    <dgm:cxn modelId="{254DEDD4-9286-4597-809D-AE8E8A7892BD}" type="presOf" srcId="{AFDBB6A1-3B0C-4352-8CC2-CBAFAAAB00E6}" destId="{CB8EC462-CB92-4EC9-8697-C59273EB4AB9}" srcOrd="0" destOrd="1" presId="urn:microsoft.com/office/officeart/2005/8/layout/vList5"/>
    <dgm:cxn modelId="{3A3108AD-6E33-41AA-AD47-88ADDC0D6D67}" srcId="{6D7A1E92-4B26-4B1E-8FB6-CAB5DFD46215}" destId="{AFDBB6A1-3B0C-4352-8CC2-CBAFAAAB00E6}" srcOrd="1" destOrd="0" parTransId="{A25C3655-783C-4A27-B037-1271FA7CEFAB}" sibTransId="{86DEAA79-8072-469E-83E9-2107A7862E2A}"/>
    <dgm:cxn modelId="{23667E30-171B-443C-8E91-95178523EEA3}" srcId="{E1378FD0-BD2F-4A17-9A90-7731B2861D0E}" destId="{876CD69D-5C82-4D03-8AD8-E484640DF794}" srcOrd="0" destOrd="0" parTransId="{E6216D25-0B60-46BF-ADCB-3BEFE6E7090C}" sibTransId="{91DC3796-837A-4AD9-BE6B-76A2F2A006AE}"/>
    <dgm:cxn modelId="{71EE8C44-E4BE-4C00-988D-D07BE96F1CD7}" srcId="{E1378FD0-BD2F-4A17-9A90-7731B2861D0E}" destId="{3929B717-92A7-4049-ABB1-27CDFD7499FB}" srcOrd="2" destOrd="0" parTransId="{ECE6CF6F-BEE9-4EEB-894C-213B174B7961}" sibTransId="{F2A15439-A775-4F2F-9394-9BC9531A4183}"/>
    <dgm:cxn modelId="{F7198E11-C0F0-4ADC-B97A-F0ADBB25229F}" type="presOf" srcId="{7F7F597F-900E-4A27-A8E1-F5074F259C6E}" destId="{8C6A7D37-FAB3-4DB6-96C6-111153902F55}" srcOrd="0" destOrd="2" presId="urn:microsoft.com/office/officeart/2005/8/layout/vList5"/>
    <dgm:cxn modelId="{76D0CE4B-A812-4A7B-AA1B-5C893E484AE6}" type="presOf" srcId="{61B21C85-71AF-4DE6-B4D0-42A5F09C2084}" destId="{CB8EC462-CB92-4EC9-8697-C59273EB4AB9}" srcOrd="0" destOrd="2" presId="urn:microsoft.com/office/officeart/2005/8/layout/vList5"/>
    <dgm:cxn modelId="{008FEEBD-7184-4DD8-84F8-FFF596383D35}" type="presOf" srcId="{876CD69D-5C82-4D03-8AD8-E484640DF794}" destId="{B9640B89-8FD3-401D-AD94-678FDFF9B939}" srcOrd="0" destOrd="0" presId="urn:microsoft.com/office/officeart/2005/8/layout/vList5"/>
    <dgm:cxn modelId="{EC6630CD-B761-4B82-B387-EB1844201680}" type="presOf" srcId="{06D64E7B-1667-4FC4-B8FF-5CF2E3C10ADB}" destId="{8C6A7D37-FAB3-4DB6-96C6-111153902F55}" srcOrd="0" destOrd="0" presId="urn:microsoft.com/office/officeart/2005/8/layout/vList5"/>
    <dgm:cxn modelId="{A7C21743-B759-4EEE-A662-FBBCDDB6C21C}" type="presOf" srcId="{91A7939E-E444-402C-9AB0-7D7E56759EAD}" destId="{8C6A7D37-FAB3-4DB6-96C6-111153902F55}" srcOrd="0" destOrd="1" presId="urn:microsoft.com/office/officeart/2005/8/layout/vList5"/>
    <dgm:cxn modelId="{74C74CDE-896E-4B60-9B1F-83FFC78600D7}" srcId="{7977BA3F-7743-4F7B-AA12-E9C7A258300C}" destId="{6D7A1E92-4B26-4B1E-8FB6-CAB5DFD46215}" srcOrd="0" destOrd="0" parTransId="{7692D4CE-3D46-4AFB-8C59-B02AD4D155CC}" sibTransId="{BF050E5E-3E18-47EC-AF15-64F20CBD1E5B}"/>
    <dgm:cxn modelId="{16C430AF-6189-4F28-BCEB-5E55E11B2B87}" srcId="{7977BA3F-7743-4F7B-AA12-E9C7A258300C}" destId="{E1378FD0-BD2F-4A17-9A90-7731B2861D0E}" srcOrd="1" destOrd="0" parTransId="{7B33663B-2181-4A9C-BB0B-ABA00BA5CCA6}" sibTransId="{796BDC61-F361-463E-8A64-8D7D27D81F66}"/>
    <dgm:cxn modelId="{91BB1ABD-CFB2-49EE-92D9-154966703092}" srcId="{E1378FD0-BD2F-4A17-9A90-7731B2861D0E}" destId="{DA9CCE1F-0D21-4962-8102-AD41FF307F66}" srcOrd="1" destOrd="0" parTransId="{E72EBE53-8793-44B4-9318-E41D03DE1F78}" sibTransId="{26B9F7E7-CC82-4579-A539-643D8881CB1B}"/>
    <dgm:cxn modelId="{EA34384B-43B0-46BE-98B6-88C14B8E5C38}" type="presOf" srcId="{6D7A1E92-4B26-4B1E-8FB6-CAB5DFD46215}" destId="{9887CAFF-BDE5-4C63-95FA-0193D5A14698}" srcOrd="0" destOrd="0" presId="urn:microsoft.com/office/officeart/2005/8/layout/vList5"/>
    <dgm:cxn modelId="{5E2BF6D0-5852-46B7-8AF2-00B5BACA0B40}" srcId="{6D7A1E92-4B26-4B1E-8FB6-CAB5DFD46215}" destId="{61B21C85-71AF-4DE6-B4D0-42A5F09C2084}" srcOrd="2" destOrd="0" parTransId="{33C9A7DA-CE15-42C1-B579-165CB6E6535D}" sibTransId="{C9827E55-3EB3-4988-9977-FF7777E3A532}"/>
    <dgm:cxn modelId="{2BC0D784-CAC4-40EA-9C91-A54A5E10B0CE}" srcId="{E91BF256-1393-475C-B3B4-EF9F7E5C98E5}" destId="{7F7F597F-900E-4A27-A8E1-F5074F259C6E}" srcOrd="2" destOrd="0" parTransId="{E7B631B9-C3AC-4DC6-94C7-20F9ADAE2A2E}" sibTransId="{30C8BD45-AC53-4374-87D6-4F8132C7AABC}"/>
    <dgm:cxn modelId="{04BC0FA4-48E6-46B6-9A0E-17535E5DB4DD}" srcId="{E91BF256-1393-475C-B3B4-EF9F7E5C98E5}" destId="{06D64E7B-1667-4FC4-B8FF-5CF2E3C10ADB}" srcOrd="0" destOrd="0" parTransId="{2D8BE258-8EBD-45D8-8F0C-67280383DDC6}" sibTransId="{3E8D4444-FEA8-46AA-9D72-817A0B733455}"/>
    <dgm:cxn modelId="{B1B8EF1C-4C8C-41C4-830A-C700861B8A5A}" srcId="{E91BF256-1393-475C-B3B4-EF9F7E5C98E5}" destId="{91A7939E-E444-402C-9AB0-7D7E56759EAD}" srcOrd="1" destOrd="0" parTransId="{4A9DF7E2-36B8-44AF-B284-EC5B54426AF4}" sibTransId="{A47B1988-303C-4AC7-AD30-66B19BA32130}"/>
    <dgm:cxn modelId="{DFBD8AD8-6B03-46C5-9F74-1E42A90F8AA1}" type="presOf" srcId="{DA9CCE1F-0D21-4962-8102-AD41FF307F66}" destId="{B9640B89-8FD3-401D-AD94-678FDFF9B939}" srcOrd="0" destOrd="1" presId="urn:microsoft.com/office/officeart/2005/8/layout/vList5"/>
    <dgm:cxn modelId="{6A53C80F-CD69-4B84-95A6-73EDD4034408}" type="presOf" srcId="{7977BA3F-7743-4F7B-AA12-E9C7A258300C}" destId="{08E29421-ADFE-4491-BF1E-58AE883DCB1B}" srcOrd="0" destOrd="0" presId="urn:microsoft.com/office/officeart/2005/8/layout/vList5"/>
    <dgm:cxn modelId="{A8EEA2DE-D4FD-4C2C-A973-F4795968E629}" type="presOf" srcId="{3929B717-92A7-4049-ABB1-27CDFD7499FB}" destId="{B9640B89-8FD3-401D-AD94-678FDFF9B939}" srcOrd="0" destOrd="2" presId="urn:microsoft.com/office/officeart/2005/8/layout/vList5"/>
    <dgm:cxn modelId="{1854D8AB-1C94-4412-A2C7-F90002701F66}" type="presParOf" srcId="{08E29421-ADFE-4491-BF1E-58AE883DCB1B}" destId="{1F2BF078-5B73-4643-85BF-AE7FFAB9E12D}" srcOrd="0" destOrd="0" presId="urn:microsoft.com/office/officeart/2005/8/layout/vList5"/>
    <dgm:cxn modelId="{1204D107-151E-4C1E-96EC-86F493082EA6}" type="presParOf" srcId="{1F2BF078-5B73-4643-85BF-AE7FFAB9E12D}" destId="{9887CAFF-BDE5-4C63-95FA-0193D5A14698}" srcOrd="0" destOrd="0" presId="urn:microsoft.com/office/officeart/2005/8/layout/vList5"/>
    <dgm:cxn modelId="{431C94B1-FFEA-48AC-9E4E-1D1825B4A927}" type="presParOf" srcId="{1F2BF078-5B73-4643-85BF-AE7FFAB9E12D}" destId="{CB8EC462-CB92-4EC9-8697-C59273EB4AB9}" srcOrd="1" destOrd="0" presId="urn:microsoft.com/office/officeart/2005/8/layout/vList5"/>
    <dgm:cxn modelId="{3465CCB2-89B6-4684-80E4-194464BCF951}" type="presParOf" srcId="{08E29421-ADFE-4491-BF1E-58AE883DCB1B}" destId="{DBCA43D1-A541-48AE-9E98-0C3689AA4AC5}" srcOrd="1" destOrd="0" presId="urn:microsoft.com/office/officeart/2005/8/layout/vList5"/>
    <dgm:cxn modelId="{230940C3-EFE8-4C8A-BD33-E4AA0956DB2B}" type="presParOf" srcId="{08E29421-ADFE-4491-BF1E-58AE883DCB1B}" destId="{4FA1749A-36F7-4787-9671-6910FCD4A6F2}" srcOrd="2" destOrd="0" presId="urn:microsoft.com/office/officeart/2005/8/layout/vList5"/>
    <dgm:cxn modelId="{B2106C48-87F1-40E0-9BB1-FD67D09E72E8}" type="presParOf" srcId="{4FA1749A-36F7-4787-9671-6910FCD4A6F2}" destId="{7458F2A2-C179-4B79-8820-855A4F4A9404}" srcOrd="0" destOrd="0" presId="urn:microsoft.com/office/officeart/2005/8/layout/vList5"/>
    <dgm:cxn modelId="{011A3EDB-C120-4798-84FA-C29A15FBF02B}" type="presParOf" srcId="{4FA1749A-36F7-4787-9671-6910FCD4A6F2}" destId="{B9640B89-8FD3-401D-AD94-678FDFF9B939}" srcOrd="1" destOrd="0" presId="urn:microsoft.com/office/officeart/2005/8/layout/vList5"/>
    <dgm:cxn modelId="{0DED95CE-2502-40DC-91FC-F7C01591613F}" type="presParOf" srcId="{08E29421-ADFE-4491-BF1E-58AE883DCB1B}" destId="{55D34D46-7B4B-4F2C-9394-9611849C6720}" srcOrd="3" destOrd="0" presId="urn:microsoft.com/office/officeart/2005/8/layout/vList5"/>
    <dgm:cxn modelId="{EDB8CF27-4308-4615-9BD7-6F6F80BA417A}" type="presParOf" srcId="{08E29421-ADFE-4491-BF1E-58AE883DCB1B}" destId="{611BE549-2AA2-411F-AE2B-C5E089053D23}" srcOrd="4" destOrd="0" presId="urn:microsoft.com/office/officeart/2005/8/layout/vList5"/>
    <dgm:cxn modelId="{590E1D18-0B97-4166-831F-1255B808B782}" type="presParOf" srcId="{611BE549-2AA2-411F-AE2B-C5E089053D23}" destId="{7C4AE603-BCC3-459E-BF0F-404B99CE33FB}" srcOrd="0" destOrd="0" presId="urn:microsoft.com/office/officeart/2005/8/layout/vList5"/>
    <dgm:cxn modelId="{86D198BB-8A02-43C5-AA39-B916F0EAC258}" type="presParOf" srcId="{611BE549-2AA2-411F-AE2B-C5E089053D23}" destId="{8C6A7D37-FAB3-4DB6-96C6-111153902F55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3D2457-9305-4953-899C-4925D308205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09BED3-95D8-4FFC-8913-3A2B0D835674}">
      <dgm:prSet phldrT="[Текст]" custT="1"/>
      <dgm:spPr>
        <a:solidFill>
          <a:srgbClr val="ECB220"/>
        </a:solidFill>
      </dgm:spPr>
      <dgm:t>
        <a:bodyPr/>
        <a:lstStyle/>
        <a:p>
          <a:r>
            <a:rPr lang="ru-RU" sz="1600" b="1" u="sng" dirty="0" smtClean="0"/>
            <a:t>Подпрограмма 1</a:t>
          </a:r>
        </a:p>
        <a:p>
          <a:r>
            <a:rPr lang="ru-RU" sz="1800" i="1" dirty="0" smtClean="0"/>
            <a:t>Сохранение и развитие культурного потенциала</a:t>
          </a:r>
          <a:endParaRPr lang="ru-RU" sz="1800" i="1" dirty="0"/>
        </a:p>
      </dgm:t>
    </dgm:pt>
    <dgm:pt modelId="{AEA2D568-D87A-4283-B3B6-112D218C2472}" type="parTrans" cxnId="{7D6DEC2C-9357-46AD-8C1D-A5158AAB0B7C}">
      <dgm:prSet/>
      <dgm:spPr/>
      <dgm:t>
        <a:bodyPr/>
        <a:lstStyle/>
        <a:p>
          <a:endParaRPr lang="ru-RU"/>
        </a:p>
      </dgm:t>
    </dgm:pt>
    <dgm:pt modelId="{AEFCCEC2-0744-4C14-B660-737976A06AEA}" type="sibTrans" cxnId="{7D6DEC2C-9357-46AD-8C1D-A5158AAB0B7C}">
      <dgm:prSet/>
      <dgm:spPr/>
      <dgm:t>
        <a:bodyPr/>
        <a:lstStyle/>
        <a:p>
          <a:endParaRPr lang="ru-RU"/>
        </a:p>
      </dgm:t>
    </dgm:pt>
    <dgm:pt modelId="{7C5F1A86-7E24-4BEC-9D24-FA41B5DC27EF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 Сохранение и развитие библиотечного и музейного дела</a:t>
          </a:r>
          <a:endParaRPr lang="ru-RU" sz="1300" b="1" i="1" baseline="0" dirty="0"/>
        </a:p>
      </dgm:t>
    </dgm:pt>
    <dgm:pt modelId="{6CBAAD5F-8F18-4E7C-9BC0-0E56267439BF}" type="parTrans" cxnId="{13920004-7C41-49BD-A807-8847ECFFBFAC}">
      <dgm:prSet/>
      <dgm:spPr/>
      <dgm:t>
        <a:bodyPr/>
        <a:lstStyle/>
        <a:p>
          <a:endParaRPr lang="ru-RU"/>
        </a:p>
      </dgm:t>
    </dgm:pt>
    <dgm:pt modelId="{BCF92390-5192-4231-82A3-F0EC9B2479AE}" type="sibTrans" cxnId="{13920004-7C41-49BD-A807-8847ECFFBFAC}">
      <dgm:prSet/>
      <dgm:spPr/>
      <dgm:t>
        <a:bodyPr/>
        <a:lstStyle/>
        <a:p>
          <a:endParaRPr lang="ru-RU"/>
        </a:p>
      </dgm:t>
    </dgm:pt>
    <dgm:pt modelId="{8870928D-6EB2-40B6-AE88-DA35E33EF2E8}">
      <dgm:prSet phldrT="[Текст]" custT="1"/>
      <dgm:spPr>
        <a:solidFill>
          <a:srgbClr val="62D4A0"/>
        </a:solidFill>
      </dgm:spPr>
      <dgm:t>
        <a:bodyPr/>
        <a:lstStyle/>
        <a:p>
          <a:r>
            <a:rPr lang="ru-RU" sz="1800" b="1" u="sng" baseline="0" dirty="0" smtClean="0"/>
            <a:t>Подпрограмма 2</a:t>
          </a:r>
        </a:p>
        <a:p>
          <a:r>
            <a:rPr lang="ru-RU" sz="1800" baseline="0" dirty="0" smtClean="0"/>
            <a:t>Создание условий для повышения качества услуг предоставляемых муниципальными учреждениями культуры</a:t>
          </a:r>
          <a:endParaRPr lang="ru-RU" sz="1800" baseline="0" dirty="0"/>
        </a:p>
      </dgm:t>
    </dgm:pt>
    <dgm:pt modelId="{C2124735-DF84-4296-AF5C-2640C0B524A4}" type="parTrans" cxnId="{731C85EC-3347-48C5-A7F8-FECC568C59D0}">
      <dgm:prSet/>
      <dgm:spPr/>
      <dgm:t>
        <a:bodyPr/>
        <a:lstStyle/>
        <a:p>
          <a:endParaRPr lang="ru-RU"/>
        </a:p>
      </dgm:t>
    </dgm:pt>
    <dgm:pt modelId="{181F85DD-9E4F-4141-BFC1-F354688B6409}" type="sibTrans" cxnId="{731C85EC-3347-48C5-A7F8-FECC568C59D0}">
      <dgm:prSet/>
      <dgm:spPr/>
      <dgm:t>
        <a:bodyPr/>
        <a:lstStyle/>
        <a:p>
          <a:endParaRPr lang="ru-RU"/>
        </a:p>
      </dgm:t>
    </dgm:pt>
    <dgm:pt modelId="{BC7E6E3E-A3EC-4AB6-969F-C42A0424B16C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 Организация досуга населения и обеспечение жителей услугами </a:t>
          </a:r>
          <a:r>
            <a:rPr lang="ru-RU" sz="1300" b="1" i="1" baseline="0" dirty="0" err="1" smtClean="0"/>
            <a:t>культурно-досуговых</a:t>
          </a:r>
          <a:r>
            <a:rPr lang="ru-RU" sz="1300" b="1" i="1" baseline="0" dirty="0" smtClean="0"/>
            <a:t> учреждений</a:t>
          </a:r>
          <a:endParaRPr lang="ru-RU" sz="1300" b="1" i="1" baseline="0" dirty="0"/>
        </a:p>
      </dgm:t>
    </dgm:pt>
    <dgm:pt modelId="{2C0217FC-E5D1-46CE-8AA7-CEDEAFC94F1B}" type="parTrans" cxnId="{BF457C1A-F5FC-4313-B9FD-5554761D41BF}">
      <dgm:prSet/>
      <dgm:spPr/>
      <dgm:t>
        <a:bodyPr/>
        <a:lstStyle/>
        <a:p>
          <a:endParaRPr lang="ru-RU"/>
        </a:p>
      </dgm:t>
    </dgm:pt>
    <dgm:pt modelId="{B31BB8BD-48BF-45CB-A7A8-F629005A2834}" type="sibTrans" cxnId="{BF457C1A-F5FC-4313-B9FD-5554761D41BF}">
      <dgm:prSet/>
      <dgm:spPr/>
      <dgm:t>
        <a:bodyPr/>
        <a:lstStyle/>
        <a:p>
          <a:endParaRPr lang="ru-RU"/>
        </a:p>
      </dgm:t>
    </dgm:pt>
    <dgm:pt modelId="{6AE7394B-338F-49A3-985F-92C8BB12C79B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300" b="1" i="1" baseline="0" dirty="0"/>
        </a:p>
      </dgm:t>
    </dgm:pt>
    <dgm:pt modelId="{1CACBBB5-BE34-4AF7-A60A-515E4B4601A3}" type="parTrans" cxnId="{40970488-85D1-4CEB-975E-124C16D79EDD}">
      <dgm:prSet/>
      <dgm:spPr/>
      <dgm:t>
        <a:bodyPr/>
        <a:lstStyle/>
        <a:p>
          <a:endParaRPr lang="ru-RU"/>
        </a:p>
      </dgm:t>
    </dgm:pt>
    <dgm:pt modelId="{9A440214-F5B0-41BD-9666-086F392841C4}" type="sibTrans" cxnId="{40970488-85D1-4CEB-975E-124C16D79EDD}">
      <dgm:prSet/>
      <dgm:spPr/>
      <dgm:t>
        <a:bodyPr/>
        <a:lstStyle/>
        <a:p>
          <a:endParaRPr lang="ru-RU"/>
        </a:p>
      </dgm:t>
    </dgm:pt>
    <dgm:pt modelId="{F1BCED93-8A7D-461A-94F5-0EC32913EDBB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300" b="1" i="1" baseline="0" dirty="0"/>
        </a:p>
      </dgm:t>
    </dgm:pt>
    <dgm:pt modelId="{E36203E9-D93B-47E6-9E89-971BD03C979C}" type="parTrans" cxnId="{5C5035D4-7D25-4B8D-A726-20168269303C}">
      <dgm:prSet/>
      <dgm:spPr/>
      <dgm:t>
        <a:bodyPr/>
        <a:lstStyle/>
        <a:p>
          <a:endParaRPr lang="ru-RU"/>
        </a:p>
      </dgm:t>
    </dgm:pt>
    <dgm:pt modelId="{86E68AE1-BCFF-4487-A60C-C57336B3FF03}" type="sibTrans" cxnId="{5C5035D4-7D25-4B8D-A726-20168269303C}">
      <dgm:prSet/>
      <dgm:spPr/>
      <dgm:t>
        <a:bodyPr/>
        <a:lstStyle/>
        <a:p>
          <a:endParaRPr lang="ru-RU"/>
        </a:p>
      </dgm:t>
    </dgm:pt>
    <dgm:pt modelId="{8926F109-0CBE-4B46-8013-CFBF0D619487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 Обеспечение организации и осуществление бухгалтерского учета учреждений культуры</a:t>
          </a:r>
          <a:endParaRPr lang="ru-RU" sz="1300" b="1" i="1" baseline="0" dirty="0"/>
        </a:p>
      </dgm:t>
    </dgm:pt>
    <dgm:pt modelId="{D0267F4A-4EF5-4045-BFEF-991EFCEC7545}" type="parTrans" cxnId="{7EFF91C3-6F14-47F6-9506-649EDFE1B608}">
      <dgm:prSet/>
      <dgm:spPr/>
      <dgm:t>
        <a:bodyPr/>
        <a:lstStyle/>
        <a:p>
          <a:endParaRPr lang="ru-RU"/>
        </a:p>
      </dgm:t>
    </dgm:pt>
    <dgm:pt modelId="{04C329EB-1386-41BA-84FC-711C8622C5CA}" type="sibTrans" cxnId="{7EFF91C3-6F14-47F6-9506-649EDFE1B608}">
      <dgm:prSet/>
      <dgm:spPr/>
      <dgm:t>
        <a:bodyPr/>
        <a:lstStyle/>
        <a:p>
          <a:endParaRPr lang="ru-RU"/>
        </a:p>
      </dgm:t>
    </dgm:pt>
    <dgm:pt modelId="{CC968E53-2903-4773-B90E-24D7C5FD8CE3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300" b="1" i="1" baseline="0" dirty="0"/>
        </a:p>
      </dgm:t>
    </dgm:pt>
    <dgm:pt modelId="{E820A1C1-D9AC-4D36-9303-F8150159CC9A}" type="parTrans" cxnId="{00CFD478-F4E9-4ECF-833B-3152656047FE}">
      <dgm:prSet/>
      <dgm:spPr/>
      <dgm:t>
        <a:bodyPr/>
        <a:lstStyle/>
        <a:p>
          <a:endParaRPr lang="ru-RU"/>
        </a:p>
      </dgm:t>
    </dgm:pt>
    <dgm:pt modelId="{4EDD99D5-502C-4F48-AF42-F937D01AD9F7}" type="sibTrans" cxnId="{00CFD478-F4E9-4ECF-833B-3152656047FE}">
      <dgm:prSet/>
      <dgm:spPr/>
      <dgm:t>
        <a:bodyPr/>
        <a:lstStyle/>
        <a:p>
          <a:endParaRPr lang="ru-RU"/>
        </a:p>
      </dgm:t>
    </dgm:pt>
    <dgm:pt modelId="{57039B90-3E16-4957-AE54-9F282493F8FB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sz="1300" b="1" i="1" baseline="0" dirty="0"/>
        </a:p>
      </dgm:t>
    </dgm:pt>
    <dgm:pt modelId="{7C90E55B-3874-4912-AE61-E8783293CF74}" type="parTrans" cxnId="{3CA6857A-29B2-4233-A6A3-E7EE10953E2B}">
      <dgm:prSet/>
      <dgm:spPr/>
      <dgm:t>
        <a:bodyPr/>
        <a:lstStyle/>
        <a:p>
          <a:endParaRPr lang="ru-RU"/>
        </a:p>
      </dgm:t>
    </dgm:pt>
    <dgm:pt modelId="{E8D41C5B-81AE-4112-86B2-913CE1EB507A}" type="sibTrans" cxnId="{3CA6857A-29B2-4233-A6A3-E7EE10953E2B}">
      <dgm:prSet/>
      <dgm:spPr/>
      <dgm:t>
        <a:bodyPr/>
        <a:lstStyle/>
        <a:p>
          <a:endParaRPr lang="ru-RU"/>
        </a:p>
      </dgm:t>
    </dgm:pt>
    <dgm:pt modelId="{9653A19A-3FE2-4C7A-B5DA-897787E0B56E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 Организация оснащения технического, хозяйственного и эксплуатационного обеспечения учреждений культуры</a:t>
          </a:r>
          <a:endParaRPr lang="ru-RU" sz="1300" b="1" i="1" baseline="0" dirty="0"/>
        </a:p>
      </dgm:t>
    </dgm:pt>
    <dgm:pt modelId="{CAEB3941-5F10-4793-85A8-657C0E58A6B1}" type="parTrans" cxnId="{640336CC-4CC9-4986-901C-2BAF0E1B46DA}">
      <dgm:prSet/>
      <dgm:spPr/>
      <dgm:t>
        <a:bodyPr/>
        <a:lstStyle/>
        <a:p>
          <a:endParaRPr lang="ru-RU"/>
        </a:p>
      </dgm:t>
    </dgm:pt>
    <dgm:pt modelId="{F6F00E21-03DF-44C6-94DC-8D6B068B4574}" type="sibTrans" cxnId="{640336CC-4CC9-4986-901C-2BAF0E1B46DA}">
      <dgm:prSet/>
      <dgm:spPr/>
      <dgm:t>
        <a:bodyPr/>
        <a:lstStyle/>
        <a:p>
          <a:endParaRPr lang="ru-RU"/>
        </a:p>
      </dgm:t>
    </dgm:pt>
    <dgm:pt modelId="{2C2B42C7-357D-4950-867E-D3172D7B1628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300" b="1" i="1" baseline="0" dirty="0" smtClean="0"/>
            <a:t>Сохранение и развитие дополнительного образования детей в сфере культуры</a:t>
          </a:r>
          <a:endParaRPr lang="ru-RU" sz="1300" b="1" i="1" baseline="0" dirty="0"/>
        </a:p>
      </dgm:t>
    </dgm:pt>
    <dgm:pt modelId="{6257E81C-08D0-48B0-90D4-D9A861CADE25}" type="parTrans" cxnId="{1293DAF2-8860-4C52-AFCE-265A04C9036A}">
      <dgm:prSet/>
      <dgm:spPr/>
      <dgm:t>
        <a:bodyPr/>
        <a:lstStyle/>
        <a:p>
          <a:endParaRPr lang="ru-RU"/>
        </a:p>
      </dgm:t>
    </dgm:pt>
    <dgm:pt modelId="{168C471D-4A38-4862-8E8E-2BC2B640DBE2}" type="sibTrans" cxnId="{1293DAF2-8860-4C52-AFCE-265A04C9036A}">
      <dgm:prSet/>
      <dgm:spPr/>
      <dgm:t>
        <a:bodyPr/>
        <a:lstStyle/>
        <a:p>
          <a:endParaRPr lang="ru-RU"/>
        </a:p>
      </dgm:t>
    </dgm:pt>
    <dgm:pt modelId="{639799F0-0F47-4235-91C5-6E4E7C56248D}" type="pres">
      <dgm:prSet presAssocID="{703D2457-9305-4953-899C-4925D308205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B79B6E-8955-4C1C-BCC9-A41729301306}" type="pres">
      <dgm:prSet presAssocID="{CF09BED3-95D8-4FFC-8913-3A2B0D835674}" presName="linNode" presStyleCnt="0"/>
      <dgm:spPr/>
    </dgm:pt>
    <dgm:pt modelId="{1B539392-A9E6-4E0E-B761-B3A4A1A47E0F}" type="pres">
      <dgm:prSet presAssocID="{CF09BED3-95D8-4FFC-8913-3A2B0D835674}" presName="parentShp" presStyleLbl="node1" presStyleIdx="0" presStyleCnt="2" custScaleX="61202" custLinFactNeighborX="-34209" custLinFactNeighborY="-2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C4066-C22C-4216-873A-BAC7139FBBA7}" type="pres">
      <dgm:prSet presAssocID="{CF09BED3-95D8-4FFC-8913-3A2B0D835674}" presName="childShp" presStyleLbl="bgAccFollowNode1" presStyleIdx="0" presStyleCnt="2" custScaleX="71062" custScaleY="110153" custLinFactNeighborX="-39358" custLinFactNeighborY="2206">
        <dgm:presLayoutVars>
          <dgm:bulletEnabled val="1"/>
        </dgm:presLayoutVars>
      </dgm:prSet>
      <dgm:spPr>
        <a:prstGeom prst="rightArrowCallout">
          <a:avLst/>
        </a:prstGeom>
      </dgm:spPr>
      <dgm:t>
        <a:bodyPr/>
        <a:lstStyle/>
        <a:p>
          <a:endParaRPr lang="ru-RU"/>
        </a:p>
      </dgm:t>
    </dgm:pt>
    <dgm:pt modelId="{092AF09B-94FD-4E5B-97FE-A7AB13551EA6}" type="pres">
      <dgm:prSet presAssocID="{AEFCCEC2-0744-4C14-B660-737976A06AEA}" presName="spacing" presStyleCnt="0"/>
      <dgm:spPr/>
    </dgm:pt>
    <dgm:pt modelId="{7E6DAB15-BE30-46AC-A5E2-DA7B1B426014}" type="pres">
      <dgm:prSet presAssocID="{8870928D-6EB2-40B6-AE88-DA35E33EF2E8}" presName="linNode" presStyleCnt="0"/>
      <dgm:spPr/>
    </dgm:pt>
    <dgm:pt modelId="{CAA101AE-77FE-4653-9E74-6E4E6495B903}" type="pres">
      <dgm:prSet presAssocID="{8870928D-6EB2-40B6-AE88-DA35E33EF2E8}" presName="parentShp" presStyleLbl="node1" presStyleIdx="1" presStyleCnt="2" custScaleX="86979" custScaleY="64149" custLinFactNeighborX="-28936" custLinFactNeighborY="-2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B465F-4D8E-4920-A972-AA70E75BA71B}" type="pres">
      <dgm:prSet presAssocID="{8870928D-6EB2-40B6-AE88-DA35E33EF2E8}" presName="childShp" presStyleLbl="bgAccFollowNode1" presStyleIdx="1" presStyleCnt="2" custFlipHor="1" custScaleX="2157" custScaleY="24706" custLinFactNeighborX="-32726" custLinFactNeighborY="1373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20000"/>
              <a:lumOff val="8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390CC044-59F0-40C0-82F7-F91CB901AE1B}" type="presOf" srcId="{7C5F1A86-7E24-4BEC-9D24-FA41B5DC27EF}" destId="{DCDC4066-C22C-4216-873A-BAC7139FBBA7}" srcOrd="0" destOrd="0" presId="urn:microsoft.com/office/officeart/2005/8/layout/vList6"/>
    <dgm:cxn modelId="{D9E1277E-E505-4259-A924-0DA33F434F22}" type="presOf" srcId="{8926F109-0CBE-4B46-8013-CFBF0D619487}" destId="{DCDC4066-C22C-4216-873A-BAC7139FBBA7}" srcOrd="0" destOrd="3" presId="urn:microsoft.com/office/officeart/2005/8/layout/vList6"/>
    <dgm:cxn modelId="{43268FB3-4368-465E-A2A8-CF3947B63C1F}" type="presOf" srcId="{9653A19A-3FE2-4C7A-B5DA-897787E0B56E}" destId="{DCDC4066-C22C-4216-873A-BAC7139FBBA7}" srcOrd="0" destOrd="4" presId="urn:microsoft.com/office/officeart/2005/8/layout/vList6"/>
    <dgm:cxn modelId="{5C5035D4-7D25-4B8D-A726-20168269303C}" srcId="{CF09BED3-95D8-4FFC-8913-3A2B0D835674}" destId="{F1BCED93-8A7D-461A-94F5-0EC32913EDBB}" srcOrd="7" destOrd="0" parTransId="{E36203E9-D93B-47E6-9E89-971BD03C979C}" sibTransId="{86E68AE1-BCFF-4487-A60C-C57336B3FF03}"/>
    <dgm:cxn modelId="{6412021E-D3A5-4F4A-800F-4B2ADB9CDAB5}" type="presOf" srcId="{CF09BED3-95D8-4FFC-8913-3A2B0D835674}" destId="{1B539392-A9E6-4E0E-B761-B3A4A1A47E0F}" srcOrd="0" destOrd="0" presId="urn:microsoft.com/office/officeart/2005/8/layout/vList6"/>
    <dgm:cxn modelId="{14EB17E7-6A90-477F-9A7E-D93041408DBE}" type="presOf" srcId="{2C2B42C7-357D-4950-867E-D3172D7B1628}" destId="{DCDC4066-C22C-4216-873A-BAC7139FBBA7}" srcOrd="0" destOrd="2" presId="urn:microsoft.com/office/officeart/2005/8/layout/vList6"/>
    <dgm:cxn modelId="{7EFF91C3-6F14-47F6-9506-649EDFE1B608}" srcId="{CF09BED3-95D8-4FFC-8913-3A2B0D835674}" destId="{8926F109-0CBE-4B46-8013-CFBF0D619487}" srcOrd="3" destOrd="0" parTransId="{D0267F4A-4EF5-4045-BFEF-991EFCEC7545}" sibTransId="{04C329EB-1386-41BA-84FC-711C8622C5CA}"/>
    <dgm:cxn modelId="{7D6DEC2C-9357-46AD-8C1D-A5158AAB0B7C}" srcId="{703D2457-9305-4953-899C-4925D3082052}" destId="{CF09BED3-95D8-4FFC-8913-3A2B0D835674}" srcOrd="0" destOrd="0" parTransId="{AEA2D568-D87A-4283-B3B6-112D218C2472}" sibTransId="{AEFCCEC2-0744-4C14-B660-737976A06AEA}"/>
    <dgm:cxn modelId="{A2897B7B-0164-4442-B57B-B9998E1BD96C}" type="presOf" srcId="{8870928D-6EB2-40B6-AE88-DA35E33EF2E8}" destId="{CAA101AE-77FE-4653-9E74-6E4E6495B903}" srcOrd="0" destOrd="0" presId="urn:microsoft.com/office/officeart/2005/8/layout/vList6"/>
    <dgm:cxn modelId="{731C85EC-3347-48C5-A7F8-FECC568C59D0}" srcId="{703D2457-9305-4953-899C-4925D3082052}" destId="{8870928D-6EB2-40B6-AE88-DA35E33EF2E8}" srcOrd="1" destOrd="0" parTransId="{C2124735-DF84-4296-AF5C-2640C0B524A4}" sibTransId="{181F85DD-9E4F-4141-BFC1-F354688B6409}"/>
    <dgm:cxn modelId="{640336CC-4CC9-4986-901C-2BAF0E1B46DA}" srcId="{CF09BED3-95D8-4FFC-8913-3A2B0D835674}" destId="{9653A19A-3FE2-4C7A-B5DA-897787E0B56E}" srcOrd="4" destOrd="0" parTransId="{CAEB3941-5F10-4793-85A8-657C0E58A6B1}" sibTransId="{F6F00E21-03DF-44C6-94DC-8D6B068B4574}"/>
    <dgm:cxn modelId="{65385A91-D6AB-431F-B0F8-0FE1739ACD04}" type="presOf" srcId="{57039B90-3E16-4957-AE54-9F282493F8FB}" destId="{DCDC4066-C22C-4216-873A-BAC7139FBBA7}" srcOrd="0" destOrd="5" presId="urn:microsoft.com/office/officeart/2005/8/layout/vList6"/>
    <dgm:cxn modelId="{00CFD478-F4E9-4ECF-833B-3152656047FE}" srcId="{CF09BED3-95D8-4FFC-8913-3A2B0D835674}" destId="{CC968E53-2903-4773-B90E-24D7C5FD8CE3}" srcOrd="6" destOrd="0" parTransId="{E820A1C1-D9AC-4D36-9303-F8150159CC9A}" sibTransId="{4EDD99D5-502C-4F48-AF42-F937D01AD9F7}"/>
    <dgm:cxn modelId="{40970488-85D1-4CEB-975E-124C16D79EDD}" srcId="{CF09BED3-95D8-4FFC-8913-3A2B0D835674}" destId="{6AE7394B-338F-49A3-985F-92C8BB12C79B}" srcOrd="8" destOrd="0" parTransId="{1CACBBB5-BE34-4AF7-A60A-515E4B4601A3}" sibTransId="{9A440214-F5B0-41BD-9666-086F392841C4}"/>
    <dgm:cxn modelId="{03D32FB1-1BAC-4145-9AFC-0176E900CE34}" type="presOf" srcId="{BC7E6E3E-A3EC-4AB6-969F-C42A0424B16C}" destId="{DCDC4066-C22C-4216-873A-BAC7139FBBA7}" srcOrd="0" destOrd="1" presId="urn:microsoft.com/office/officeart/2005/8/layout/vList6"/>
    <dgm:cxn modelId="{13920004-7C41-49BD-A807-8847ECFFBFAC}" srcId="{CF09BED3-95D8-4FFC-8913-3A2B0D835674}" destId="{7C5F1A86-7E24-4BEC-9D24-FA41B5DC27EF}" srcOrd="0" destOrd="0" parTransId="{6CBAAD5F-8F18-4E7C-9BC0-0E56267439BF}" sibTransId="{BCF92390-5192-4231-82A3-F0EC9B2479AE}"/>
    <dgm:cxn modelId="{1293DAF2-8860-4C52-AFCE-265A04C9036A}" srcId="{CF09BED3-95D8-4FFC-8913-3A2B0D835674}" destId="{2C2B42C7-357D-4950-867E-D3172D7B1628}" srcOrd="2" destOrd="0" parTransId="{6257E81C-08D0-48B0-90D4-D9A861CADE25}" sibTransId="{168C471D-4A38-4862-8E8E-2BC2B640DBE2}"/>
    <dgm:cxn modelId="{3CA6857A-29B2-4233-A6A3-E7EE10953E2B}" srcId="{CF09BED3-95D8-4FFC-8913-3A2B0D835674}" destId="{57039B90-3E16-4957-AE54-9F282493F8FB}" srcOrd="5" destOrd="0" parTransId="{7C90E55B-3874-4912-AE61-E8783293CF74}" sibTransId="{E8D41C5B-81AE-4112-86B2-913CE1EB507A}"/>
    <dgm:cxn modelId="{BF457C1A-F5FC-4313-B9FD-5554761D41BF}" srcId="{CF09BED3-95D8-4FFC-8913-3A2B0D835674}" destId="{BC7E6E3E-A3EC-4AB6-969F-C42A0424B16C}" srcOrd="1" destOrd="0" parTransId="{2C0217FC-E5D1-46CE-8AA7-CEDEAFC94F1B}" sibTransId="{B31BB8BD-48BF-45CB-A7A8-F629005A2834}"/>
    <dgm:cxn modelId="{592C4738-AB4B-4F6E-83CB-1EF6F3E8955D}" type="presOf" srcId="{CC968E53-2903-4773-B90E-24D7C5FD8CE3}" destId="{DCDC4066-C22C-4216-873A-BAC7139FBBA7}" srcOrd="0" destOrd="6" presId="urn:microsoft.com/office/officeart/2005/8/layout/vList6"/>
    <dgm:cxn modelId="{CFEC52B3-2EC3-4639-A47E-6F1F12A5E471}" type="presOf" srcId="{6AE7394B-338F-49A3-985F-92C8BB12C79B}" destId="{DCDC4066-C22C-4216-873A-BAC7139FBBA7}" srcOrd="0" destOrd="8" presId="urn:microsoft.com/office/officeart/2005/8/layout/vList6"/>
    <dgm:cxn modelId="{D03D317B-7BA7-4DE7-8362-99F9184FCEC2}" type="presOf" srcId="{F1BCED93-8A7D-461A-94F5-0EC32913EDBB}" destId="{DCDC4066-C22C-4216-873A-BAC7139FBBA7}" srcOrd="0" destOrd="7" presId="urn:microsoft.com/office/officeart/2005/8/layout/vList6"/>
    <dgm:cxn modelId="{0E7C646E-8644-4D9C-9D97-27032F918405}" type="presOf" srcId="{703D2457-9305-4953-899C-4925D3082052}" destId="{639799F0-0F47-4235-91C5-6E4E7C56248D}" srcOrd="0" destOrd="0" presId="urn:microsoft.com/office/officeart/2005/8/layout/vList6"/>
    <dgm:cxn modelId="{DCECA1DD-F757-40E4-BDF6-EBA1DFFA2FFD}" type="presParOf" srcId="{639799F0-0F47-4235-91C5-6E4E7C56248D}" destId="{1FB79B6E-8955-4C1C-BCC9-A41729301306}" srcOrd="0" destOrd="0" presId="urn:microsoft.com/office/officeart/2005/8/layout/vList6"/>
    <dgm:cxn modelId="{BA4807DE-B5F3-4312-BAC5-9DB0257047B7}" type="presParOf" srcId="{1FB79B6E-8955-4C1C-BCC9-A41729301306}" destId="{1B539392-A9E6-4E0E-B761-B3A4A1A47E0F}" srcOrd="0" destOrd="0" presId="urn:microsoft.com/office/officeart/2005/8/layout/vList6"/>
    <dgm:cxn modelId="{7DC3B052-42B6-49EC-BB90-1B5870A17883}" type="presParOf" srcId="{1FB79B6E-8955-4C1C-BCC9-A41729301306}" destId="{DCDC4066-C22C-4216-873A-BAC7139FBBA7}" srcOrd="1" destOrd="0" presId="urn:microsoft.com/office/officeart/2005/8/layout/vList6"/>
    <dgm:cxn modelId="{579C9496-DBE6-42D8-8291-C13ADA3E126D}" type="presParOf" srcId="{639799F0-0F47-4235-91C5-6E4E7C56248D}" destId="{092AF09B-94FD-4E5B-97FE-A7AB13551EA6}" srcOrd="1" destOrd="0" presId="urn:microsoft.com/office/officeart/2005/8/layout/vList6"/>
    <dgm:cxn modelId="{F330663C-3C04-48F2-98D1-0E7081B4595D}" type="presParOf" srcId="{639799F0-0F47-4235-91C5-6E4E7C56248D}" destId="{7E6DAB15-BE30-46AC-A5E2-DA7B1B426014}" srcOrd="2" destOrd="0" presId="urn:microsoft.com/office/officeart/2005/8/layout/vList6"/>
    <dgm:cxn modelId="{677F472F-F7BE-4315-B105-98ED05694E83}" type="presParOf" srcId="{7E6DAB15-BE30-46AC-A5E2-DA7B1B426014}" destId="{CAA101AE-77FE-4653-9E74-6E4E6495B903}" srcOrd="0" destOrd="0" presId="urn:microsoft.com/office/officeart/2005/8/layout/vList6"/>
    <dgm:cxn modelId="{26055A1D-95CB-4E76-A896-8AEFED852B5C}" type="presParOf" srcId="{7E6DAB15-BE30-46AC-A5E2-DA7B1B426014}" destId="{EA7B465F-4D8E-4920-A972-AA70E75BA71B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CC8ED-1F21-4C65-BF83-35E7C8978F3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F55AA6-6EAD-4168-8FB9-8FB2CFF2D13B}">
      <dgm:prSet phldrT="[Текст]" custT="1"/>
      <dgm:spPr>
        <a:solidFill>
          <a:srgbClr val="91F616"/>
        </a:solidFill>
      </dgm:spPr>
      <dgm:t>
        <a:bodyPr/>
        <a:lstStyle/>
        <a:p>
          <a:r>
            <a:rPr lang="ru-RU" sz="3500" b="1" u="sng" baseline="0" dirty="0" smtClean="0"/>
            <a:t>2020 год</a:t>
          </a:r>
        </a:p>
        <a:p>
          <a:r>
            <a:rPr lang="ru-RU" sz="3500" baseline="0" dirty="0" smtClean="0"/>
            <a:t>10267,2 тыс.руб.</a:t>
          </a:r>
          <a:endParaRPr lang="ru-RU" sz="3500" baseline="0" dirty="0"/>
        </a:p>
      </dgm:t>
    </dgm:pt>
    <dgm:pt modelId="{F0B903AC-A754-4546-9D9F-1EBBED75F344}" type="parTrans" cxnId="{54B0491A-1ECA-4BAF-899D-73459DAAB2B1}">
      <dgm:prSet/>
      <dgm:spPr/>
      <dgm:t>
        <a:bodyPr/>
        <a:lstStyle/>
        <a:p>
          <a:endParaRPr lang="ru-RU"/>
        </a:p>
      </dgm:t>
    </dgm:pt>
    <dgm:pt modelId="{5C5448A7-5EF0-48C1-A4FE-3ECC41668C20}" type="sibTrans" cxnId="{54B0491A-1ECA-4BAF-899D-73459DAAB2B1}">
      <dgm:prSet/>
      <dgm:spPr/>
      <dgm:t>
        <a:bodyPr/>
        <a:lstStyle/>
        <a:p>
          <a:endParaRPr lang="ru-RU"/>
        </a:p>
      </dgm:t>
    </dgm:pt>
    <dgm:pt modelId="{495C8447-5DD5-444E-91EB-763033173D3F}">
      <dgm:prSet phldrT="[Текст]" custT="1"/>
      <dgm:spPr>
        <a:solidFill>
          <a:srgbClr val="F1EC20">
            <a:alpha val="49804"/>
          </a:srgbClr>
        </a:solidFill>
      </dgm:spPr>
      <dgm:t>
        <a:bodyPr/>
        <a:lstStyle/>
        <a:p>
          <a:r>
            <a:rPr lang="ru-RU" sz="3200" b="1" u="sng" baseline="0" dirty="0" smtClean="0"/>
            <a:t>2022 год</a:t>
          </a:r>
        </a:p>
        <a:p>
          <a:r>
            <a:rPr lang="ru-RU" sz="3200" baseline="0" dirty="0" smtClean="0"/>
            <a:t>9327,2 тыс.руб.</a:t>
          </a:r>
          <a:endParaRPr lang="ru-RU" sz="3200" baseline="0" dirty="0"/>
        </a:p>
      </dgm:t>
    </dgm:pt>
    <dgm:pt modelId="{4FFFE6DA-67C9-435C-A590-7ECF5E533D12}" type="parTrans" cxnId="{5998CE9D-75E9-4831-928E-6588C71A5022}">
      <dgm:prSet/>
      <dgm:spPr/>
      <dgm:t>
        <a:bodyPr/>
        <a:lstStyle/>
        <a:p>
          <a:endParaRPr lang="ru-RU"/>
        </a:p>
      </dgm:t>
    </dgm:pt>
    <dgm:pt modelId="{36623BF0-1A74-4BF3-9574-9A5B48BF310B}" type="sibTrans" cxnId="{5998CE9D-75E9-4831-928E-6588C71A5022}">
      <dgm:prSet/>
      <dgm:spPr/>
      <dgm:t>
        <a:bodyPr/>
        <a:lstStyle/>
        <a:p>
          <a:endParaRPr lang="ru-RU"/>
        </a:p>
      </dgm:t>
    </dgm:pt>
    <dgm:pt modelId="{29442C9D-6286-4090-8DD5-09A085CE91B1}">
      <dgm:prSet phldrT="[Текст]" custT="1"/>
      <dgm:spPr>
        <a:solidFill>
          <a:srgbClr val="1DDBEF">
            <a:alpha val="49804"/>
          </a:srgbClr>
        </a:solidFill>
      </dgm:spPr>
      <dgm:t>
        <a:bodyPr/>
        <a:lstStyle/>
        <a:p>
          <a:pPr algn="ctr"/>
          <a:r>
            <a:rPr lang="ru-RU" sz="3200" dirty="0" smtClean="0"/>
            <a:t> </a:t>
          </a:r>
          <a:r>
            <a:rPr lang="ru-RU" sz="3200" b="1" u="sng" dirty="0" smtClean="0"/>
            <a:t>2021 год</a:t>
          </a:r>
        </a:p>
        <a:p>
          <a:pPr algn="ctr"/>
          <a:r>
            <a:rPr lang="ru-RU" sz="3200" dirty="0" smtClean="0"/>
            <a:t>9327,2 тыс.руб.</a:t>
          </a:r>
        </a:p>
        <a:p>
          <a:pPr algn="ctr"/>
          <a:endParaRPr lang="ru-RU" sz="5100" dirty="0"/>
        </a:p>
      </dgm:t>
    </dgm:pt>
    <dgm:pt modelId="{D33D14C8-4279-4167-AEC2-021417571416}" type="parTrans" cxnId="{DCBA85A1-70EE-4879-9C8F-DD204D55885C}">
      <dgm:prSet/>
      <dgm:spPr/>
      <dgm:t>
        <a:bodyPr/>
        <a:lstStyle/>
        <a:p>
          <a:endParaRPr lang="ru-RU"/>
        </a:p>
      </dgm:t>
    </dgm:pt>
    <dgm:pt modelId="{63E65504-09C8-4E50-A878-49B8B53610C6}" type="sibTrans" cxnId="{DCBA85A1-70EE-4879-9C8F-DD204D55885C}">
      <dgm:prSet/>
      <dgm:spPr/>
      <dgm:t>
        <a:bodyPr/>
        <a:lstStyle/>
        <a:p>
          <a:endParaRPr lang="ru-RU"/>
        </a:p>
      </dgm:t>
    </dgm:pt>
    <dgm:pt modelId="{B3EC2C5E-D403-45B7-9073-48F54F87D3A4}" type="pres">
      <dgm:prSet presAssocID="{C08CC8ED-1F21-4C65-BF83-35E7C8978F3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5F6788-7590-4407-87BD-5A326EAA7FA4}" type="pres">
      <dgm:prSet presAssocID="{AFF55AA6-6EAD-4168-8FB9-8FB2CFF2D13B}" presName="circ1" presStyleLbl="vennNode1" presStyleIdx="0" presStyleCnt="3" custLinFactNeighborX="16214" custLinFactNeighborY="-486"/>
      <dgm:spPr/>
      <dgm:t>
        <a:bodyPr/>
        <a:lstStyle/>
        <a:p>
          <a:endParaRPr lang="ru-RU"/>
        </a:p>
      </dgm:t>
    </dgm:pt>
    <dgm:pt modelId="{9FCB8357-5C62-4D6A-AD24-F12A22606659}" type="pres">
      <dgm:prSet presAssocID="{AFF55AA6-6EAD-4168-8FB9-8FB2CFF2D1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EAD0C-CD61-4B36-B7B8-8F86B0D91FF2}" type="pres">
      <dgm:prSet presAssocID="{495C8447-5DD5-444E-91EB-763033173D3F}" presName="circ2" presStyleLbl="vennNode1" presStyleIdx="1" presStyleCnt="3" custScaleX="108581" custLinFactNeighborX="62831" custLinFactNeighborY="4951"/>
      <dgm:spPr/>
      <dgm:t>
        <a:bodyPr/>
        <a:lstStyle/>
        <a:p>
          <a:endParaRPr lang="ru-RU"/>
        </a:p>
      </dgm:t>
    </dgm:pt>
    <dgm:pt modelId="{C28464D7-BF09-4ED5-B83E-63BF4BB09E95}" type="pres">
      <dgm:prSet presAssocID="{495C8447-5DD5-444E-91EB-763033173D3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22E83-5F29-4033-BF1D-0ECFB54B8A9F}" type="pres">
      <dgm:prSet presAssocID="{29442C9D-6286-4090-8DD5-09A085CE91B1}" presName="circ3" presStyleLbl="vennNode1" presStyleIdx="2" presStyleCnt="3" custScaleX="113285" custLinFactNeighborX="-22585" custLinFactNeighborY="4951"/>
      <dgm:spPr/>
      <dgm:t>
        <a:bodyPr/>
        <a:lstStyle/>
        <a:p>
          <a:endParaRPr lang="ru-RU"/>
        </a:p>
      </dgm:t>
    </dgm:pt>
    <dgm:pt modelId="{3F630CD8-4EEF-43F6-9C80-787C573B4FFB}" type="pres">
      <dgm:prSet presAssocID="{29442C9D-6286-4090-8DD5-09A085CE91B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ABFC23-E9BA-4333-A8FF-C0F05EB9DEDA}" type="presOf" srcId="{495C8447-5DD5-444E-91EB-763033173D3F}" destId="{C28464D7-BF09-4ED5-B83E-63BF4BB09E95}" srcOrd="1" destOrd="0" presId="urn:microsoft.com/office/officeart/2005/8/layout/venn1"/>
    <dgm:cxn modelId="{54B0491A-1ECA-4BAF-899D-73459DAAB2B1}" srcId="{C08CC8ED-1F21-4C65-BF83-35E7C8978F3D}" destId="{AFF55AA6-6EAD-4168-8FB9-8FB2CFF2D13B}" srcOrd="0" destOrd="0" parTransId="{F0B903AC-A754-4546-9D9F-1EBBED75F344}" sibTransId="{5C5448A7-5EF0-48C1-A4FE-3ECC41668C20}"/>
    <dgm:cxn modelId="{80AC556B-50F4-4A3E-AA20-1CB93BECDB36}" type="presOf" srcId="{AFF55AA6-6EAD-4168-8FB9-8FB2CFF2D13B}" destId="{3C5F6788-7590-4407-87BD-5A326EAA7FA4}" srcOrd="0" destOrd="0" presId="urn:microsoft.com/office/officeart/2005/8/layout/venn1"/>
    <dgm:cxn modelId="{DCBA85A1-70EE-4879-9C8F-DD204D55885C}" srcId="{C08CC8ED-1F21-4C65-BF83-35E7C8978F3D}" destId="{29442C9D-6286-4090-8DD5-09A085CE91B1}" srcOrd="2" destOrd="0" parTransId="{D33D14C8-4279-4167-AEC2-021417571416}" sibTransId="{63E65504-09C8-4E50-A878-49B8B53610C6}"/>
    <dgm:cxn modelId="{DC32A924-7FA8-4261-9C00-5E6B3719F81A}" type="presOf" srcId="{495C8447-5DD5-444E-91EB-763033173D3F}" destId="{3FAEAD0C-CD61-4B36-B7B8-8F86B0D91FF2}" srcOrd="0" destOrd="0" presId="urn:microsoft.com/office/officeart/2005/8/layout/venn1"/>
    <dgm:cxn modelId="{5677D912-4FA3-4079-8D79-293983AA5992}" type="presOf" srcId="{29442C9D-6286-4090-8DD5-09A085CE91B1}" destId="{E3322E83-5F29-4033-BF1D-0ECFB54B8A9F}" srcOrd="0" destOrd="0" presId="urn:microsoft.com/office/officeart/2005/8/layout/venn1"/>
    <dgm:cxn modelId="{5998CE9D-75E9-4831-928E-6588C71A5022}" srcId="{C08CC8ED-1F21-4C65-BF83-35E7C8978F3D}" destId="{495C8447-5DD5-444E-91EB-763033173D3F}" srcOrd="1" destOrd="0" parTransId="{4FFFE6DA-67C9-435C-A590-7ECF5E533D12}" sibTransId="{36623BF0-1A74-4BF3-9574-9A5B48BF310B}"/>
    <dgm:cxn modelId="{70D1665E-15C6-4908-998E-E3190A5C3A50}" type="presOf" srcId="{AFF55AA6-6EAD-4168-8FB9-8FB2CFF2D13B}" destId="{9FCB8357-5C62-4D6A-AD24-F12A22606659}" srcOrd="1" destOrd="0" presId="urn:microsoft.com/office/officeart/2005/8/layout/venn1"/>
    <dgm:cxn modelId="{68850881-DF9A-4C66-B437-38E5F34E6538}" type="presOf" srcId="{29442C9D-6286-4090-8DD5-09A085CE91B1}" destId="{3F630CD8-4EEF-43F6-9C80-787C573B4FFB}" srcOrd="1" destOrd="0" presId="urn:microsoft.com/office/officeart/2005/8/layout/venn1"/>
    <dgm:cxn modelId="{7A4C40F1-C45F-4794-96D5-FBE464A5845E}" type="presOf" srcId="{C08CC8ED-1F21-4C65-BF83-35E7C8978F3D}" destId="{B3EC2C5E-D403-45B7-9073-48F54F87D3A4}" srcOrd="0" destOrd="0" presId="urn:microsoft.com/office/officeart/2005/8/layout/venn1"/>
    <dgm:cxn modelId="{EE785DDA-C3AE-4A52-B312-940E310F3363}" type="presParOf" srcId="{B3EC2C5E-D403-45B7-9073-48F54F87D3A4}" destId="{3C5F6788-7590-4407-87BD-5A326EAA7FA4}" srcOrd="0" destOrd="0" presId="urn:microsoft.com/office/officeart/2005/8/layout/venn1"/>
    <dgm:cxn modelId="{09F4AC2E-69D7-444A-9DBC-3131ECFF37A3}" type="presParOf" srcId="{B3EC2C5E-D403-45B7-9073-48F54F87D3A4}" destId="{9FCB8357-5C62-4D6A-AD24-F12A22606659}" srcOrd="1" destOrd="0" presId="urn:microsoft.com/office/officeart/2005/8/layout/venn1"/>
    <dgm:cxn modelId="{2800EFE4-F754-4739-9BE2-CED811879FDE}" type="presParOf" srcId="{B3EC2C5E-D403-45B7-9073-48F54F87D3A4}" destId="{3FAEAD0C-CD61-4B36-B7B8-8F86B0D91FF2}" srcOrd="2" destOrd="0" presId="urn:microsoft.com/office/officeart/2005/8/layout/venn1"/>
    <dgm:cxn modelId="{84695FE1-8A5A-4BBA-B094-B8248ECFFC25}" type="presParOf" srcId="{B3EC2C5E-D403-45B7-9073-48F54F87D3A4}" destId="{C28464D7-BF09-4ED5-B83E-63BF4BB09E95}" srcOrd="3" destOrd="0" presId="urn:microsoft.com/office/officeart/2005/8/layout/venn1"/>
    <dgm:cxn modelId="{364BE828-71DB-4BE9-BFC6-8B0479A50C82}" type="presParOf" srcId="{B3EC2C5E-D403-45B7-9073-48F54F87D3A4}" destId="{E3322E83-5F29-4033-BF1D-0ECFB54B8A9F}" srcOrd="4" destOrd="0" presId="urn:microsoft.com/office/officeart/2005/8/layout/venn1"/>
    <dgm:cxn modelId="{0BE5BF3F-0D03-462E-9414-DFCEE070BB47}" type="presParOf" srcId="{B3EC2C5E-D403-45B7-9073-48F54F87D3A4}" destId="{3F630CD8-4EEF-43F6-9C80-787C573B4FFB}" srcOrd="5" destOrd="0" presId="urn:microsoft.com/office/officeart/2005/8/layout/ven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8ED4C3-45AD-4357-AC58-FDCDC65EE95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742F30-A02A-491B-9BA4-57EFE030E546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2000" baseline="0" dirty="0" smtClean="0">
              <a:solidFill>
                <a:schemeClr val="tx1"/>
              </a:solidFill>
            </a:rPr>
            <a:t>Подпрограмма 1 Развитие малого и среднего предпринимательства</a:t>
          </a:r>
          <a:endParaRPr lang="ru-RU" sz="2000" baseline="0" dirty="0">
            <a:solidFill>
              <a:schemeClr val="tx1"/>
            </a:solidFill>
          </a:endParaRPr>
        </a:p>
      </dgm:t>
    </dgm:pt>
    <dgm:pt modelId="{CC090F21-ACBA-4BC5-A320-2456104E130E}" type="parTrans" cxnId="{9232BF68-C8D9-4B4C-BC5F-377783F63FCE}">
      <dgm:prSet/>
      <dgm:spPr/>
      <dgm:t>
        <a:bodyPr/>
        <a:lstStyle/>
        <a:p>
          <a:endParaRPr lang="ru-RU"/>
        </a:p>
      </dgm:t>
    </dgm:pt>
    <dgm:pt modelId="{475B1996-50DC-4062-BC8D-87EC7A696020}" type="sibTrans" cxnId="{9232BF68-C8D9-4B4C-BC5F-377783F63FCE}">
      <dgm:prSet/>
      <dgm:spPr/>
      <dgm:t>
        <a:bodyPr/>
        <a:lstStyle/>
        <a:p>
          <a:endParaRPr lang="ru-RU"/>
        </a:p>
      </dgm:t>
    </dgm:pt>
    <dgm:pt modelId="{BB48C7FB-FF7D-486E-9954-12C20E46BA2D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>
              <a:solidFill>
                <a:schemeClr val="tx1"/>
              </a:solidFill>
            </a:rPr>
            <a:t>Подпрограмма 2</a:t>
          </a:r>
        </a:p>
        <a:p>
          <a:r>
            <a:rPr lang="ru-RU" sz="1800" baseline="0" dirty="0" smtClean="0">
              <a:solidFill>
                <a:schemeClr val="tx1"/>
              </a:solidFill>
            </a:rPr>
            <a:t>Развитие туризма</a:t>
          </a:r>
          <a:endParaRPr lang="ru-RU" sz="1800" baseline="0" dirty="0">
            <a:solidFill>
              <a:schemeClr val="tx1"/>
            </a:solidFill>
          </a:endParaRPr>
        </a:p>
      </dgm:t>
    </dgm:pt>
    <dgm:pt modelId="{A7CA0B37-4229-48F0-92F7-272E41746671}" type="parTrans" cxnId="{C89CD24F-D312-4E57-8403-9C24E5BF8C19}">
      <dgm:prSet/>
      <dgm:spPr/>
      <dgm:t>
        <a:bodyPr/>
        <a:lstStyle/>
        <a:p>
          <a:endParaRPr lang="ru-RU"/>
        </a:p>
      </dgm:t>
    </dgm:pt>
    <dgm:pt modelId="{059B8C0F-2C33-44E8-85D2-B831AB73F254}" type="sibTrans" cxnId="{C89CD24F-D312-4E57-8403-9C24E5BF8C19}">
      <dgm:prSet/>
      <dgm:spPr/>
      <dgm:t>
        <a:bodyPr/>
        <a:lstStyle/>
        <a:p>
          <a:endParaRPr lang="ru-RU"/>
        </a:p>
      </dgm:t>
    </dgm:pt>
    <dgm:pt modelId="{3BEB2E81-6333-4D3E-97CC-D57654CDB246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2020 г. – 50,0тыс.руб.</a:t>
          </a:r>
          <a:endParaRPr lang="ru-RU" sz="1800" dirty="0"/>
        </a:p>
      </dgm:t>
    </dgm:pt>
    <dgm:pt modelId="{CD1642B8-625D-49BC-A516-B88B31340A50}" type="parTrans" cxnId="{FC3A3F78-C4D2-4838-A5D9-F271DB159059}">
      <dgm:prSet/>
      <dgm:spPr/>
      <dgm:t>
        <a:bodyPr/>
        <a:lstStyle/>
        <a:p>
          <a:endParaRPr lang="ru-RU"/>
        </a:p>
      </dgm:t>
    </dgm:pt>
    <dgm:pt modelId="{2B5A6CFD-C86A-47BC-9129-328037E710F0}" type="sibTrans" cxnId="{FC3A3F78-C4D2-4838-A5D9-F271DB159059}">
      <dgm:prSet/>
      <dgm:spPr/>
      <dgm:t>
        <a:bodyPr/>
        <a:lstStyle/>
        <a:p>
          <a:endParaRPr lang="ru-RU"/>
        </a:p>
      </dgm:t>
    </dgm:pt>
    <dgm:pt modelId="{54B87C6F-1C33-46DD-8CAF-08C5726225A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800" baseline="0" dirty="0" smtClean="0">
              <a:solidFill>
                <a:schemeClr val="tx1"/>
              </a:solidFill>
            </a:rPr>
            <a:t>Подпрограмма 4</a:t>
          </a:r>
        </a:p>
        <a:p>
          <a:r>
            <a:rPr lang="ru-RU" sz="1800" baseline="0" dirty="0" smtClean="0">
              <a:solidFill>
                <a:schemeClr val="tx1"/>
              </a:solidFill>
            </a:rPr>
            <a:t>Обеспечение  социально-экономического прогнозирования и планирования </a:t>
          </a:r>
          <a:endParaRPr lang="ru-RU" sz="1800" baseline="0" dirty="0">
            <a:solidFill>
              <a:schemeClr val="tx1"/>
            </a:solidFill>
          </a:endParaRPr>
        </a:p>
      </dgm:t>
    </dgm:pt>
    <dgm:pt modelId="{873C9957-EAF8-4845-8879-7E981E3C2E56}" type="parTrans" cxnId="{770672BC-334E-466A-8A0E-A2F582DC2BE8}">
      <dgm:prSet/>
      <dgm:spPr/>
      <dgm:t>
        <a:bodyPr/>
        <a:lstStyle/>
        <a:p>
          <a:endParaRPr lang="ru-RU"/>
        </a:p>
      </dgm:t>
    </dgm:pt>
    <dgm:pt modelId="{50782F0D-E137-48E4-AB3B-914D0EB37836}" type="sibTrans" cxnId="{770672BC-334E-466A-8A0E-A2F582DC2BE8}">
      <dgm:prSet/>
      <dgm:spPr/>
      <dgm:t>
        <a:bodyPr/>
        <a:lstStyle/>
        <a:p>
          <a:endParaRPr lang="ru-RU"/>
        </a:p>
      </dgm:t>
    </dgm:pt>
    <dgm:pt modelId="{1C32CB27-C42B-4443-88BD-3BA41236AE4C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2021 г. – 50,0 тыс.руб.</a:t>
          </a:r>
          <a:endParaRPr lang="ru-RU" sz="1800" dirty="0"/>
        </a:p>
      </dgm:t>
    </dgm:pt>
    <dgm:pt modelId="{5D031A06-5D9C-45AE-8B73-0F8BDE5EDADE}" type="parTrans" cxnId="{7DD49AE6-3DCA-4991-A152-87159B9FC705}">
      <dgm:prSet/>
      <dgm:spPr/>
      <dgm:t>
        <a:bodyPr/>
        <a:lstStyle/>
        <a:p>
          <a:endParaRPr lang="ru-RU"/>
        </a:p>
      </dgm:t>
    </dgm:pt>
    <dgm:pt modelId="{9B5D9BB2-396C-4FFC-8D25-7112171D6DC3}" type="sibTrans" cxnId="{7DD49AE6-3DCA-4991-A152-87159B9FC705}">
      <dgm:prSet/>
      <dgm:spPr/>
      <dgm:t>
        <a:bodyPr/>
        <a:lstStyle/>
        <a:p>
          <a:endParaRPr lang="ru-RU"/>
        </a:p>
      </dgm:t>
    </dgm:pt>
    <dgm:pt modelId="{B4B4C94B-B075-4D76-9C5B-4AA4DB13643D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2022 г. – 0,0 тыс.руб.</a:t>
          </a:r>
          <a:endParaRPr lang="ru-RU" sz="1800" dirty="0"/>
        </a:p>
      </dgm:t>
    </dgm:pt>
    <dgm:pt modelId="{41DADACC-B1E2-4C1B-B790-AA31CA3D81D7}" type="parTrans" cxnId="{A5406022-EAE1-4CB6-BBCE-0F1D4C2C15EA}">
      <dgm:prSet/>
      <dgm:spPr/>
      <dgm:t>
        <a:bodyPr/>
        <a:lstStyle/>
        <a:p>
          <a:endParaRPr lang="ru-RU"/>
        </a:p>
      </dgm:t>
    </dgm:pt>
    <dgm:pt modelId="{C93F5EAF-E7D2-4733-A8FE-ADC9EEF523E8}" type="sibTrans" cxnId="{A5406022-EAE1-4CB6-BBCE-0F1D4C2C15EA}">
      <dgm:prSet/>
      <dgm:spPr/>
      <dgm:t>
        <a:bodyPr/>
        <a:lstStyle/>
        <a:p>
          <a:endParaRPr lang="ru-RU"/>
        </a:p>
      </dgm:t>
    </dgm:pt>
    <dgm:pt modelId="{8F783220-6AF1-4542-9A4E-592289D7C8B5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endParaRPr lang="ru-RU" sz="1800" dirty="0"/>
        </a:p>
      </dgm:t>
    </dgm:pt>
    <dgm:pt modelId="{3F5E0F43-6A09-4F4C-9706-B97D5A55B60B}" type="parTrans" cxnId="{41F86200-4536-4AB2-A653-50B3BFF0F46D}">
      <dgm:prSet/>
      <dgm:spPr/>
      <dgm:t>
        <a:bodyPr/>
        <a:lstStyle/>
        <a:p>
          <a:endParaRPr lang="ru-RU"/>
        </a:p>
      </dgm:t>
    </dgm:pt>
    <dgm:pt modelId="{2B690665-5F4A-4F1F-957E-AF7789B54450}" type="sibTrans" cxnId="{41F86200-4536-4AB2-A653-50B3BFF0F46D}">
      <dgm:prSet/>
      <dgm:spPr/>
      <dgm:t>
        <a:bodyPr/>
        <a:lstStyle/>
        <a:p>
          <a:endParaRPr lang="ru-RU"/>
        </a:p>
      </dgm:t>
    </dgm:pt>
    <dgm:pt modelId="{BE3A3CFE-06FC-4160-BE6C-C59D560A87A8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2021 г. – 0,0 тыс.руб.</a:t>
          </a:r>
          <a:endParaRPr lang="ru-RU" sz="1800" dirty="0"/>
        </a:p>
      </dgm:t>
    </dgm:pt>
    <dgm:pt modelId="{4E65E506-EF3D-4305-AA42-DCA099A3AD9C}" type="parTrans" cxnId="{A6C787AF-E6AE-460E-8CD3-B405FABD514A}">
      <dgm:prSet/>
      <dgm:spPr/>
      <dgm:t>
        <a:bodyPr/>
        <a:lstStyle/>
        <a:p>
          <a:endParaRPr lang="ru-RU"/>
        </a:p>
      </dgm:t>
    </dgm:pt>
    <dgm:pt modelId="{56787BFE-F08E-4489-89C7-FBF0350AC46B}" type="sibTrans" cxnId="{A6C787AF-E6AE-460E-8CD3-B405FABD514A}">
      <dgm:prSet/>
      <dgm:spPr/>
      <dgm:t>
        <a:bodyPr/>
        <a:lstStyle/>
        <a:p>
          <a:endParaRPr lang="ru-RU"/>
        </a:p>
      </dgm:t>
    </dgm:pt>
    <dgm:pt modelId="{66989B88-3E21-4CAE-95E9-01012720656E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2022 г. – 0,0 тыс.руб.</a:t>
          </a:r>
          <a:endParaRPr lang="ru-RU" sz="1800" dirty="0"/>
        </a:p>
      </dgm:t>
    </dgm:pt>
    <dgm:pt modelId="{3CB99B02-460F-46D5-B448-A7B631F313B4}" type="parTrans" cxnId="{819ADA1F-F0F5-4D6D-A569-18378608860D}">
      <dgm:prSet/>
      <dgm:spPr/>
      <dgm:t>
        <a:bodyPr/>
        <a:lstStyle/>
        <a:p>
          <a:endParaRPr lang="ru-RU"/>
        </a:p>
      </dgm:t>
    </dgm:pt>
    <dgm:pt modelId="{81BCE4F2-B592-4C2D-9AF9-8992D5C4C68C}" type="sibTrans" cxnId="{819ADA1F-F0F5-4D6D-A569-18378608860D}">
      <dgm:prSet/>
      <dgm:spPr/>
      <dgm:t>
        <a:bodyPr/>
        <a:lstStyle/>
        <a:p>
          <a:endParaRPr lang="ru-RU"/>
        </a:p>
      </dgm:t>
    </dgm:pt>
    <dgm:pt modelId="{B9FD798F-F930-43E3-9467-9B2959283360}">
      <dgm:prSet phldrT="[Текст]" custT="1"/>
      <dgm:spPr>
        <a:solidFill>
          <a:srgbClr val="BFEFF9">
            <a:alpha val="89804"/>
          </a:srgbClr>
        </a:solidFill>
      </dgm:spPr>
      <dgm:t>
        <a:bodyPr/>
        <a:lstStyle/>
        <a:p>
          <a:r>
            <a:rPr lang="ru-RU" sz="1800" baseline="0" dirty="0" smtClean="0"/>
            <a:t>2022 г. – 10,0 тыс.руб.</a:t>
          </a:r>
          <a:endParaRPr lang="ru-RU" sz="1800" baseline="0" dirty="0"/>
        </a:p>
      </dgm:t>
    </dgm:pt>
    <dgm:pt modelId="{10AFAE3A-C8DA-483B-8F6B-7B9349DB5760}" type="sibTrans" cxnId="{01C161EF-9476-4A55-AC0C-8C433001BC2E}">
      <dgm:prSet/>
      <dgm:spPr/>
      <dgm:t>
        <a:bodyPr/>
        <a:lstStyle/>
        <a:p>
          <a:endParaRPr lang="ru-RU"/>
        </a:p>
      </dgm:t>
    </dgm:pt>
    <dgm:pt modelId="{33C6D71C-BEF6-45E0-89C7-536124D3AAEA}" type="parTrans" cxnId="{01C161EF-9476-4A55-AC0C-8C433001BC2E}">
      <dgm:prSet/>
      <dgm:spPr/>
      <dgm:t>
        <a:bodyPr/>
        <a:lstStyle/>
        <a:p>
          <a:endParaRPr lang="ru-RU"/>
        </a:p>
      </dgm:t>
    </dgm:pt>
    <dgm:pt modelId="{07AD012A-F7FF-4710-B58B-9509F2E4EC1E}">
      <dgm:prSet phldrT="[Текст]" custT="1"/>
      <dgm:spPr>
        <a:solidFill>
          <a:srgbClr val="BFEFF9">
            <a:alpha val="89804"/>
          </a:srgbClr>
        </a:solidFill>
      </dgm:spPr>
      <dgm:t>
        <a:bodyPr/>
        <a:lstStyle/>
        <a:p>
          <a:r>
            <a:rPr lang="ru-RU" sz="1800" baseline="0" dirty="0" smtClean="0"/>
            <a:t>2021 г. – 10,0 тыс.руб.</a:t>
          </a:r>
          <a:endParaRPr lang="ru-RU" sz="1800" baseline="0" dirty="0"/>
        </a:p>
      </dgm:t>
    </dgm:pt>
    <dgm:pt modelId="{09D016CB-97BF-49E8-BDB7-4D8EDBE22BFD}" type="sibTrans" cxnId="{2859EA0A-28BA-47D6-8695-A112F0226C6F}">
      <dgm:prSet/>
      <dgm:spPr/>
      <dgm:t>
        <a:bodyPr/>
        <a:lstStyle/>
        <a:p>
          <a:endParaRPr lang="ru-RU"/>
        </a:p>
      </dgm:t>
    </dgm:pt>
    <dgm:pt modelId="{68E02445-0D8B-49AD-9009-D6773D512BFF}" type="parTrans" cxnId="{2859EA0A-28BA-47D6-8695-A112F0226C6F}">
      <dgm:prSet/>
      <dgm:spPr/>
      <dgm:t>
        <a:bodyPr/>
        <a:lstStyle/>
        <a:p>
          <a:endParaRPr lang="ru-RU"/>
        </a:p>
      </dgm:t>
    </dgm:pt>
    <dgm:pt modelId="{E21F5499-E82A-422F-96A6-52F3F1470ED8}">
      <dgm:prSet phldrT="[Текст]" custT="1"/>
      <dgm:spPr>
        <a:solidFill>
          <a:srgbClr val="BFEFF9">
            <a:alpha val="89804"/>
          </a:srgbClr>
        </a:solidFill>
      </dgm:spPr>
      <dgm:t>
        <a:bodyPr/>
        <a:lstStyle/>
        <a:p>
          <a:r>
            <a:rPr lang="ru-RU" sz="1800" baseline="0" dirty="0" smtClean="0"/>
            <a:t>2020 г. – 10,0 тыс.руб.</a:t>
          </a:r>
          <a:endParaRPr lang="ru-RU" sz="1800" baseline="0" dirty="0"/>
        </a:p>
      </dgm:t>
    </dgm:pt>
    <dgm:pt modelId="{DA134A52-5ADA-44CA-8735-2DBB0A408C1F}" type="sibTrans" cxnId="{38DBE38D-0261-4DBB-BC93-0C8DE3E8C786}">
      <dgm:prSet/>
      <dgm:spPr/>
      <dgm:t>
        <a:bodyPr/>
        <a:lstStyle/>
        <a:p>
          <a:endParaRPr lang="ru-RU"/>
        </a:p>
      </dgm:t>
    </dgm:pt>
    <dgm:pt modelId="{469C4AA9-2E0E-4E79-B7F0-3CA28C87E41E}" type="parTrans" cxnId="{38DBE38D-0261-4DBB-BC93-0C8DE3E8C786}">
      <dgm:prSet/>
      <dgm:spPr/>
      <dgm:t>
        <a:bodyPr/>
        <a:lstStyle/>
        <a:p>
          <a:endParaRPr lang="ru-RU"/>
        </a:p>
      </dgm:t>
    </dgm:pt>
    <dgm:pt modelId="{FF9ED831-6D97-4778-A9A8-611A17DCC244}">
      <dgm:prSet phldrT="[Текст]" custT="1"/>
      <dgm:spPr>
        <a:solidFill>
          <a:srgbClr val="BFEFF9">
            <a:alpha val="89804"/>
          </a:srgbClr>
        </a:solidFill>
      </dgm:spPr>
      <dgm:t>
        <a:bodyPr/>
        <a:lstStyle/>
        <a:p>
          <a:endParaRPr lang="ru-RU" sz="1800" baseline="0" dirty="0"/>
        </a:p>
      </dgm:t>
    </dgm:pt>
    <dgm:pt modelId="{0C76705C-296E-4657-B89D-6F1E0CEBB537}" type="sibTrans" cxnId="{0EDA6575-1B58-4B27-9B01-282AB8A39323}">
      <dgm:prSet/>
      <dgm:spPr/>
      <dgm:t>
        <a:bodyPr/>
        <a:lstStyle/>
        <a:p>
          <a:endParaRPr lang="ru-RU"/>
        </a:p>
      </dgm:t>
    </dgm:pt>
    <dgm:pt modelId="{B644B9E4-E109-4C7C-9C84-BB7B2A425F3E}" type="parTrans" cxnId="{0EDA6575-1B58-4B27-9B01-282AB8A39323}">
      <dgm:prSet/>
      <dgm:spPr/>
      <dgm:t>
        <a:bodyPr/>
        <a:lstStyle/>
        <a:p>
          <a:endParaRPr lang="ru-RU"/>
        </a:p>
      </dgm:t>
    </dgm:pt>
    <dgm:pt modelId="{8406882D-2C3B-4165-84C8-F50881A58787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r>
            <a:rPr lang="ru-RU" sz="1800" dirty="0" smtClean="0"/>
            <a:t>2020 г. - 227,2 тыс.руб.</a:t>
          </a:r>
          <a:endParaRPr lang="ru-RU" sz="1800" dirty="0"/>
        </a:p>
      </dgm:t>
    </dgm:pt>
    <dgm:pt modelId="{435F49C4-5382-4408-9AA3-0F9F8E20877D}" type="parTrans" cxnId="{F5EC4F0D-1840-4302-9E91-290723C8EDC6}">
      <dgm:prSet/>
      <dgm:spPr/>
      <dgm:t>
        <a:bodyPr/>
        <a:lstStyle/>
        <a:p>
          <a:endParaRPr lang="ru-RU"/>
        </a:p>
      </dgm:t>
    </dgm:pt>
    <dgm:pt modelId="{00299FF5-9866-490A-A11F-922E7E65B5B2}" type="sibTrans" cxnId="{F5EC4F0D-1840-4302-9E91-290723C8EDC6}">
      <dgm:prSet/>
      <dgm:spPr/>
      <dgm:t>
        <a:bodyPr/>
        <a:lstStyle/>
        <a:p>
          <a:endParaRPr lang="ru-RU"/>
        </a:p>
      </dgm:t>
    </dgm:pt>
    <dgm:pt modelId="{FB5AAADF-86C5-4A7E-A1B4-D903DB88EBC0}">
      <dgm:prSet phldrT="[Текст]" custT="1"/>
      <dgm:spPr>
        <a:solidFill>
          <a:srgbClr val="BFEFF9">
            <a:alpha val="90000"/>
          </a:srgbClr>
        </a:solidFill>
      </dgm:spPr>
      <dgm:t>
        <a:bodyPr/>
        <a:lstStyle/>
        <a:p>
          <a:endParaRPr lang="ru-RU" sz="1800" dirty="0"/>
        </a:p>
      </dgm:t>
    </dgm:pt>
    <dgm:pt modelId="{AB2B027B-02E1-4E64-AA9E-03FE47E2ED01}" type="parTrans" cxnId="{1CED3FB4-93A4-4841-AFD2-E777DB3390C9}">
      <dgm:prSet/>
      <dgm:spPr/>
      <dgm:t>
        <a:bodyPr/>
        <a:lstStyle/>
        <a:p>
          <a:endParaRPr lang="ru-RU"/>
        </a:p>
      </dgm:t>
    </dgm:pt>
    <dgm:pt modelId="{186CD3EF-5689-47A7-BDFF-B2083DB2DFEE}" type="sibTrans" cxnId="{1CED3FB4-93A4-4841-AFD2-E777DB3390C9}">
      <dgm:prSet/>
      <dgm:spPr/>
      <dgm:t>
        <a:bodyPr/>
        <a:lstStyle/>
        <a:p>
          <a:endParaRPr lang="ru-RU"/>
        </a:p>
      </dgm:t>
    </dgm:pt>
    <dgm:pt modelId="{1C0E34D5-6ACD-44A8-BE9F-8AFDE9FA519A}" type="pres">
      <dgm:prSet presAssocID="{3C8ED4C3-45AD-4357-AC58-FDCDC65EE9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C9E015-C160-41DC-8331-F3184993FC33}" type="pres">
      <dgm:prSet presAssocID="{A2742F30-A02A-491B-9BA4-57EFE030E546}" presName="composite" presStyleCnt="0"/>
      <dgm:spPr/>
    </dgm:pt>
    <dgm:pt modelId="{8771D8BF-8626-4062-99D3-65EC6ECA862C}" type="pres">
      <dgm:prSet presAssocID="{A2742F30-A02A-491B-9BA4-57EFE030E546}" presName="parTx" presStyleLbl="alignNode1" presStyleIdx="0" presStyleCnt="3" custAng="0" custScaleX="107927" custScaleY="2000000" custLinFactY="-1400000" custLinFactNeighborX="10758" custLinFactNeighborY="-14654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24FCE-0598-4B7A-A470-9958BB5BFF03}" type="pres">
      <dgm:prSet presAssocID="{A2742F30-A02A-491B-9BA4-57EFE030E546}" presName="desTx" presStyleLbl="alignAccFollowNode1" presStyleIdx="0" presStyleCnt="3" custScaleY="37257" custLinFactY="-2200000" custLinFactNeighborX="6714" custLinFactNeighborY="-2295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FD19B-A50D-402C-8D84-39990A227BFB}" type="pres">
      <dgm:prSet presAssocID="{475B1996-50DC-4062-BC8D-87EC7A696020}" presName="space" presStyleCnt="0"/>
      <dgm:spPr/>
    </dgm:pt>
    <dgm:pt modelId="{5AC40ADC-4B46-4144-A88B-6263119717BE}" type="pres">
      <dgm:prSet presAssocID="{BB48C7FB-FF7D-486E-9954-12C20E46BA2D}" presName="composite" presStyleCnt="0"/>
      <dgm:spPr/>
    </dgm:pt>
    <dgm:pt modelId="{AAB57D84-BAB0-4F8D-91B4-3EE2C72F614B}" type="pres">
      <dgm:prSet presAssocID="{BB48C7FB-FF7D-486E-9954-12C20E46BA2D}" presName="parTx" presStyleLbl="alignNode1" presStyleIdx="1" presStyleCnt="3" custScaleY="169284" custLinFactY="-27956" custLinFactNeighborX="2797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982E5-D7A3-47BF-B363-906BE50DE62F}" type="pres">
      <dgm:prSet presAssocID="{BB48C7FB-FF7D-486E-9954-12C20E46BA2D}" presName="desTx" presStyleLbl="alignAccFollowNode1" presStyleIdx="1" presStyleCnt="3" custScaleY="66558" custLinFactY="-1800000" custLinFactNeighborX="-3628" custLinFactNeighborY="-1882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CE796-9E9B-4FCB-A148-9306FC893294}" type="pres">
      <dgm:prSet presAssocID="{059B8C0F-2C33-44E8-85D2-B831AB73F254}" presName="space" presStyleCnt="0"/>
      <dgm:spPr/>
    </dgm:pt>
    <dgm:pt modelId="{07A4452C-C91A-4A8F-B19A-D1B4AF137DE6}" type="pres">
      <dgm:prSet presAssocID="{54B87C6F-1C33-46DD-8CAF-08C5726225AF}" presName="composite" presStyleCnt="0"/>
      <dgm:spPr/>
    </dgm:pt>
    <dgm:pt modelId="{AE14DDA0-9969-46B9-B47B-162C459F7BAD}" type="pres">
      <dgm:prSet presAssocID="{54B87C6F-1C33-46DD-8CAF-08C5726225AF}" presName="parTx" presStyleLbl="alignNode1" presStyleIdx="2" presStyleCnt="3" custScaleY="139537" custLinFactY="-780" custLinFactNeighborX="-724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B5DD2-D1A1-426B-B7CC-CFBA6559BEAE}" type="pres">
      <dgm:prSet presAssocID="{54B87C6F-1C33-46DD-8CAF-08C5726225AF}" presName="desTx" presStyleLbl="alignAccFollowNode1" presStyleIdx="2" presStyleCnt="3" custScaleY="64572" custLinFactY="-3300000" custLinFactNeighborX="-9042" custLinFactNeighborY="-3322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59EA0A-28BA-47D6-8695-A112F0226C6F}" srcId="{A2742F30-A02A-491B-9BA4-57EFE030E546}" destId="{07AD012A-F7FF-4710-B58B-9509F2E4EC1E}" srcOrd="2" destOrd="0" parTransId="{68E02445-0D8B-49AD-9009-D6773D512BFF}" sibTransId="{09D016CB-97BF-49E8-BDB7-4D8EDBE22BFD}"/>
    <dgm:cxn modelId="{7DD49AE6-3DCA-4991-A152-87159B9FC705}" srcId="{BB48C7FB-FF7D-486E-9954-12C20E46BA2D}" destId="{1C32CB27-C42B-4443-88BD-3BA41236AE4C}" srcOrd="2" destOrd="0" parTransId="{5D031A06-5D9C-45AE-8B73-0F8BDE5EDADE}" sibTransId="{9B5D9BB2-396C-4FFC-8D25-7112171D6DC3}"/>
    <dgm:cxn modelId="{9232BF68-C8D9-4B4C-BC5F-377783F63FCE}" srcId="{3C8ED4C3-45AD-4357-AC58-FDCDC65EE956}" destId="{A2742F30-A02A-491B-9BA4-57EFE030E546}" srcOrd="0" destOrd="0" parTransId="{CC090F21-ACBA-4BC5-A320-2456104E130E}" sibTransId="{475B1996-50DC-4062-BC8D-87EC7A696020}"/>
    <dgm:cxn modelId="{FC3A3F78-C4D2-4838-A5D9-F271DB159059}" srcId="{BB48C7FB-FF7D-486E-9954-12C20E46BA2D}" destId="{3BEB2E81-6333-4D3E-97CC-D57654CDB246}" srcOrd="1" destOrd="0" parTransId="{CD1642B8-625D-49BC-A516-B88B31340A50}" sibTransId="{2B5A6CFD-C86A-47BC-9129-328037E710F0}"/>
    <dgm:cxn modelId="{7DD5841A-EF75-4D17-895E-006E28FF2729}" type="presOf" srcId="{BB48C7FB-FF7D-486E-9954-12C20E46BA2D}" destId="{AAB57D84-BAB0-4F8D-91B4-3EE2C72F614B}" srcOrd="0" destOrd="0" presId="urn:microsoft.com/office/officeart/2005/8/layout/hList1"/>
    <dgm:cxn modelId="{41F86200-4536-4AB2-A653-50B3BFF0F46D}" srcId="{BB48C7FB-FF7D-486E-9954-12C20E46BA2D}" destId="{8F783220-6AF1-4542-9A4E-592289D7C8B5}" srcOrd="0" destOrd="0" parTransId="{3F5E0F43-6A09-4F4C-9706-B97D5A55B60B}" sibTransId="{2B690665-5F4A-4F1F-957E-AF7789B54450}"/>
    <dgm:cxn modelId="{83796374-8F61-4A12-BAD6-E0F35D569D3D}" type="presOf" srcId="{B9FD798F-F930-43E3-9467-9B2959283360}" destId="{2D724FCE-0598-4B7A-A470-9958BB5BFF03}" srcOrd="0" destOrd="3" presId="urn:microsoft.com/office/officeart/2005/8/layout/hList1"/>
    <dgm:cxn modelId="{4BD8B8D9-69B8-4912-8D87-528F29D0DC26}" type="presOf" srcId="{66989B88-3E21-4CAE-95E9-01012720656E}" destId="{8CCB5DD2-D1A1-426B-B7CC-CFBA6559BEAE}" srcOrd="0" destOrd="3" presId="urn:microsoft.com/office/officeart/2005/8/layout/hList1"/>
    <dgm:cxn modelId="{D0CCDFFE-03A9-484A-AAD8-8F804D4D6D1E}" type="presOf" srcId="{FF9ED831-6D97-4778-A9A8-611A17DCC244}" destId="{2D724FCE-0598-4B7A-A470-9958BB5BFF03}" srcOrd="0" destOrd="0" presId="urn:microsoft.com/office/officeart/2005/8/layout/hList1"/>
    <dgm:cxn modelId="{A6C787AF-E6AE-460E-8CD3-B405FABD514A}" srcId="{54B87C6F-1C33-46DD-8CAF-08C5726225AF}" destId="{BE3A3CFE-06FC-4160-BE6C-C59D560A87A8}" srcOrd="2" destOrd="0" parTransId="{4E65E506-EF3D-4305-AA42-DCA099A3AD9C}" sibTransId="{56787BFE-F08E-4489-89C7-FBF0350AC46B}"/>
    <dgm:cxn modelId="{04EC8F89-565A-4CA0-BC2B-D90FF2537439}" type="presOf" srcId="{1C32CB27-C42B-4443-88BD-3BA41236AE4C}" destId="{FA5982E5-D7A3-47BF-B363-906BE50DE62F}" srcOrd="0" destOrd="2" presId="urn:microsoft.com/office/officeart/2005/8/layout/hList1"/>
    <dgm:cxn modelId="{99714534-FA6F-480F-8E59-092A8A11A547}" type="presOf" srcId="{07AD012A-F7FF-4710-B58B-9509F2E4EC1E}" destId="{2D724FCE-0598-4B7A-A470-9958BB5BFF03}" srcOrd="0" destOrd="2" presId="urn:microsoft.com/office/officeart/2005/8/layout/hList1"/>
    <dgm:cxn modelId="{770672BC-334E-466A-8A0E-A2F582DC2BE8}" srcId="{3C8ED4C3-45AD-4357-AC58-FDCDC65EE956}" destId="{54B87C6F-1C33-46DD-8CAF-08C5726225AF}" srcOrd="2" destOrd="0" parTransId="{873C9957-EAF8-4845-8879-7E981E3C2E56}" sibTransId="{50782F0D-E137-48E4-AB3B-914D0EB37836}"/>
    <dgm:cxn modelId="{1A10FB03-09E6-4E5B-82C2-08F60A5DD5A0}" type="presOf" srcId="{3C8ED4C3-45AD-4357-AC58-FDCDC65EE956}" destId="{1C0E34D5-6ACD-44A8-BE9F-8AFDE9FA519A}" srcOrd="0" destOrd="0" presId="urn:microsoft.com/office/officeart/2005/8/layout/hList1"/>
    <dgm:cxn modelId="{F0BA8A18-299F-47A3-9574-9337EE92E469}" type="presOf" srcId="{BE3A3CFE-06FC-4160-BE6C-C59D560A87A8}" destId="{8CCB5DD2-D1A1-426B-B7CC-CFBA6559BEAE}" srcOrd="0" destOrd="2" presId="urn:microsoft.com/office/officeart/2005/8/layout/hList1"/>
    <dgm:cxn modelId="{01C161EF-9476-4A55-AC0C-8C433001BC2E}" srcId="{A2742F30-A02A-491B-9BA4-57EFE030E546}" destId="{B9FD798F-F930-43E3-9467-9B2959283360}" srcOrd="3" destOrd="0" parTransId="{33C6D71C-BEF6-45E0-89C7-536124D3AAEA}" sibTransId="{10AFAE3A-C8DA-483B-8F6B-7B9349DB5760}"/>
    <dgm:cxn modelId="{9720494C-82A9-4F93-A7FD-42DD7DE107A2}" type="presOf" srcId="{8406882D-2C3B-4165-84C8-F50881A58787}" destId="{8CCB5DD2-D1A1-426B-B7CC-CFBA6559BEAE}" srcOrd="0" destOrd="1" presId="urn:microsoft.com/office/officeart/2005/8/layout/hList1"/>
    <dgm:cxn modelId="{0EDA6575-1B58-4B27-9B01-282AB8A39323}" srcId="{A2742F30-A02A-491B-9BA4-57EFE030E546}" destId="{FF9ED831-6D97-4778-A9A8-611A17DCC244}" srcOrd="0" destOrd="0" parTransId="{B644B9E4-E109-4C7C-9C84-BB7B2A425F3E}" sibTransId="{0C76705C-296E-4657-B89D-6F1E0CEBB537}"/>
    <dgm:cxn modelId="{C89CD24F-D312-4E57-8403-9C24E5BF8C19}" srcId="{3C8ED4C3-45AD-4357-AC58-FDCDC65EE956}" destId="{BB48C7FB-FF7D-486E-9954-12C20E46BA2D}" srcOrd="1" destOrd="0" parTransId="{A7CA0B37-4229-48F0-92F7-272E41746671}" sibTransId="{059B8C0F-2C33-44E8-85D2-B831AB73F254}"/>
    <dgm:cxn modelId="{1CED3FB4-93A4-4841-AFD2-E777DB3390C9}" srcId="{54B87C6F-1C33-46DD-8CAF-08C5726225AF}" destId="{FB5AAADF-86C5-4A7E-A1B4-D903DB88EBC0}" srcOrd="0" destOrd="0" parTransId="{AB2B027B-02E1-4E64-AA9E-03FE47E2ED01}" sibTransId="{186CD3EF-5689-47A7-BDFF-B2083DB2DFEE}"/>
    <dgm:cxn modelId="{A5406022-EAE1-4CB6-BBCE-0F1D4C2C15EA}" srcId="{BB48C7FB-FF7D-486E-9954-12C20E46BA2D}" destId="{B4B4C94B-B075-4D76-9C5B-4AA4DB13643D}" srcOrd="3" destOrd="0" parTransId="{41DADACC-B1E2-4C1B-B790-AA31CA3D81D7}" sibTransId="{C93F5EAF-E7D2-4733-A8FE-ADC9EEF523E8}"/>
    <dgm:cxn modelId="{7D6CFF3A-FE4C-4699-A46C-ADEE32CAC65C}" type="presOf" srcId="{8F783220-6AF1-4542-9A4E-592289D7C8B5}" destId="{FA5982E5-D7A3-47BF-B363-906BE50DE62F}" srcOrd="0" destOrd="0" presId="urn:microsoft.com/office/officeart/2005/8/layout/hList1"/>
    <dgm:cxn modelId="{38DBE38D-0261-4DBB-BC93-0C8DE3E8C786}" srcId="{A2742F30-A02A-491B-9BA4-57EFE030E546}" destId="{E21F5499-E82A-422F-96A6-52F3F1470ED8}" srcOrd="1" destOrd="0" parTransId="{469C4AA9-2E0E-4E79-B7F0-3CA28C87E41E}" sibTransId="{DA134A52-5ADA-44CA-8735-2DBB0A408C1F}"/>
    <dgm:cxn modelId="{F5EC4F0D-1840-4302-9E91-290723C8EDC6}" srcId="{54B87C6F-1C33-46DD-8CAF-08C5726225AF}" destId="{8406882D-2C3B-4165-84C8-F50881A58787}" srcOrd="1" destOrd="0" parTransId="{435F49C4-5382-4408-9AA3-0F9F8E20877D}" sibTransId="{00299FF5-9866-490A-A11F-922E7E65B5B2}"/>
    <dgm:cxn modelId="{4AA86116-59B3-443B-B931-8418DCE8B56F}" type="presOf" srcId="{A2742F30-A02A-491B-9BA4-57EFE030E546}" destId="{8771D8BF-8626-4062-99D3-65EC6ECA862C}" srcOrd="0" destOrd="0" presId="urn:microsoft.com/office/officeart/2005/8/layout/hList1"/>
    <dgm:cxn modelId="{E0AD4E8D-5E51-4807-BEA9-201F38B3AE8E}" type="presOf" srcId="{54B87C6F-1C33-46DD-8CAF-08C5726225AF}" destId="{AE14DDA0-9969-46B9-B47B-162C459F7BAD}" srcOrd="0" destOrd="0" presId="urn:microsoft.com/office/officeart/2005/8/layout/hList1"/>
    <dgm:cxn modelId="{819ADA1F-F0F5-4D6D-A569-18378608860D}" srcId="{54B87C6F-1C33-46DD-8CAF-08C5726225AF}" destId="{66989B88-3E21-4CAE-95E9-01012720656E}" srcOrd="3" destOrd="0" parTransId="{3CB99B02-460F-46D5-B448-A7B631F313B4}" sibTransId="{81BCE4F2-B592-4C2D-9AF9-8992D5C4C68C}"/>
    <dgm:cxn modelId="{D8DF3669-170B-4D87-A26C-7B965E03CE7C}" type="presOf" srcId="{B4B4C94B-B075-4D76-9C5B-4AA4DB13643D}" destId="{FA5982E5-D7A3-47BF-B363-906BE50DE62F}" srcOrd="0" destOrd="3" presId="urn:microsoft.com/office/officeart/2005/8/layout/hList1"/>
    <dgm:cxn modelId="{A532158E-2C52-4A47-A457-11CC165FB18E}" type="presOf" srcId="{FB5AAADF-86C5-4A7E-A1B4-D903DB88EBC0}" destId="{8CCB5DD2-D1A1-426B-B7CC-CFBA6559BEAE}" srcOrd="0" destOrd="0" presId="urn:microsoft.com/office/officeart/2005/8/layout/hList1"/>
    <dgm:cxn modelId="{001A8E4F-CC0E-45F1-BE13-04C736609102}" type="presOf" srcId="{3BEB2E81-6333-4D3E-97CC-D57654CDB246}" destId="{FA5982E5-D7A3-47BF-B363-906BE50DE62F}" srcOrd="0" destOrd="1" presId="urn:microsoft.com/office/officeart/2005/8/layout/hList1"/>
    <dgm:cxn modelId="{E869DDDF-5DD1-4A69-940F-2F9AD1223187}" type="presOf" srcId="{E21F5499-E82A-422F-96A6-52F3F1470ED8}" destId="{2D724FCE-0598-4B7A-A470-9958BB5BFF03}" srcOrd="0" destOrd="1" presId="urn:microsoft.com/office/officeart/2005/8/layout/hList1"/>
    <dgm:cxn modelId="{74D7F491-0BD2-4901-8413-B315A4E73826}" type="presParOf" srcId="{1C0E34D5-6ACD-44A8-BE9F-8AFDE9FA519A}" destId="{6EC9E015-C160-41DC-8331-F3184993FC33}" srcOrd="0" destOrd="0" presId="urn:microsoft.com/office/officeart/2005/8/layout/hList1"/>
    <dgm:cxn modelId="{0F91F1B5-0744-404E-A4A4-CE66503D8D0B}" type="presParOf" srcId="{6EC9E015-C160-41DC-8331-F3184993FC33}" destId="{8771D8BF-8626-4062-99D3-65EC6ECA862C}" srcOrd="0" destOrd="0" presId="urn:microsoft.com/office/officeart/2005/8/layout/hList1"/>
    <dgm:cxn modelId="{C6FBD069-E9CA-480E-9469-B6D95206E766}" type="presParOf" srcId="{6EC9E015-C160-41DC-8331-F3184993FC33}" destId="{2D724FCE-0598-4B7A-A470-9958BB5BFF03}" srcOrd="1" destOrd="0" presId="urn:microsoft.com/office/officeart/2005/8/layout/hList1"/>
    <dgm:cxn modelId="{B5E0B2D0-1502-443F-851D-3E053594B52C}" type="presParOf" srcId="{1C0E34D5-6ACD-44A8-BE9F-8AFDE9FA519A}" destId="{E55FD19B-A50D-402C-8D84-39990A227BFB}" srcOrd="1" destOrd="0" presId="urn:microsoft.com/office/officeart/2005/8/layout/hList1"/>
    <dgm:cxn modelId="{94A32DAD-B524-4693-99FB-04324C07DC7B}" type="presParOf" srcId="{1C0E34D5-6ACD-44A8-BE9F-8AFDE9FA519A}" destId="{5AC40ADC-4B46-4144-A88B-6263119717BE}" srcOrd="2" destOrd="0" presId="urn:microsoft.com/office/officeart/2005/8/layout/hList1"/>
    <dgm:cxn modelId="{92BDC5C6-0773-4972-BE44-59DE0476BFA8}" type="presParOf" srcId="{5AC40ADC-4B46-4144-A88B-6263119717BE}" destId="{AAB57D84-BAB0-4F8D-91B4-3EE2C72F614B}" srcOrd="0" destOrd="0" presId="urn:microsoft.com/office/officeart/2005/8/layout/hList1"/>
    <dgm:cxn modelId="{F4384F4D-BF41-4968-873B-683281F1DF58}" type="presParOf" srcId="{5AC40ADC-4B46-4144-A88B-6263119717BE}" destId="{FA5982E5-D7A3-47BF-B363-906BE50DE62F}" srcOrd="1" destOrd="0" presId="urn:microsoft.com/office/officeart/2005/8/layout/hList1"/>
    <dgm:cxn modelId="{6EBE4503-87A1-4959-807E-86B846A446B2}" type="presParOf" srcId="{1C0E34D5-6ACD-44A8-BE9F-8AFDE9FA519A}" destId="{F50CE796-9E9B-4FCB-A148-9306FC893294}" srcOrd="3" destOrd="0" presId="urn:microsoft.com/office/officeart/2005/8/layout/hList1"/>
    <dgm:cxn modelId="{1B715754-63D7-405A-AB9E-CB676C881F62}" type="presParOf" srcId="{1C0E34D5-6ACD-44A8-BE9F-8AFDE9FA519A}" destId="{07A4452C-C91A-4A8F-B19A-D1B4AF137DE6}" srcOrd="4" destOrd="0" presId="urn:microsoft.com/office/officeart/2005/8/layout/hList1"/>
    <dgm:cxn modelId="{6B259897-1699-47F4-8674-3D892DB9B855}" type="presParOf" srcId="{07A4452C-C91A-4A8F-B19A-D1B4AF137DE6}" destId="{AE14DDA0-9969-46B9-B47B-162C459F7BAD}" srcOrd="0" destOrd="0" presId="urn:microsoft.com/office/officeart/2005/8/layout/hList1"/>
    <dgm:cxn modelId="{720E7D90-5ABB-4E9A-BADA-3FD21F65E1BB}" type="presParOf" srcId="{07A4452C-C91A-4A8F-B19A-D1B4AF137DE6}" destId="{8CCB5DD2-D1A1-426B-B7CC-CFBA6559BEAE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02BA4F-5AAF-452D-94C8-7FBEB00F391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543EC6-3D44-4FCD-B5A1-1543DD11B894}">
      <dgm:prSet phldrT="[Текст]" custT="1"/>
      <dgm:spPr>
        <a:solidFill>
          <a:srgbClr val="1DDBEF"/>
        </a:solidFill>
      </dgm:spPr>
      <dgm:t>
        <a:bodyPr/>
        <a:lstStyle/>
        <a:p>
          <a:r>
            <a:rPr lang="ru-RU" sz="1800" baseline="0" dirty="0" smtClean="0"/>
            <a:t>Подпрограмма 1</a:t>
          </a:r>
        </a:p>
        <a:p>
          <a:r>
            <a:rPr lang="ru-RU" sz="1800" baseline="0" dirty="0" smtClean="0"/>
            <a:t>Развитие дорожного хозяйства</a:t>
          </a:r>
          <a:endParaRPr lang="ru-RU" sz="1800" baseline="0" dirty="0"/>
        </a:p>
      </dgm:t>
    </dgm:pt>
    <dgm:pt modelId="{FA96B5E4-DA34-446E-8DC7-858DF460658B}" type="parTrans" cxnId="{0521DE78-D294-4EDC-9119-75FD78A78A08}">
      <dgm:prSet/>
      <dgm:spPr/>
      <dgm:t>
        <a:bodyPr/>
        <a:lstStyle/>
        <a:p>
          <a:endParaRPr lang="ru-RU"/>
        </a:p>
      </dgm:t>
    </dgm:pt>
    <dgm:pt modelId="{4F7AF3F4-6025-4AC4-B63F-4B04B96C172B}" type="sibTrans" cxnId="{0521DE78-D294-4EDC-9119-75FD78A78A08}">
      <dgm:prSet/>
      <dgm:spPr/>
      <dgm:t>
        <a:bodyPr/>
        <a:lstStyle/>
        <a:p>
          <a:endParaRPr lang="ru-RU"/>
        </a:p>
      </dgm:t>
    </dgm:pt>
    <dgm:pt modelId="{6463C380-3CE3-4897-91F0-7B0F15B0A487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2020г. – 53430,0т.р.</a:t>
          </a:r>
          <a:endParaRPr lang="ru-RU" sz="1800" dirty="0"/>
        </a:p>
      </dgm:t>
    </dgm:pt>
    <dgm:pt modelId="{5FBCDD48-8455-48F4-98CD-87C6AB912B7C}" type="parTrans" cxnId="{BDEF0883-C3F7-47BE-8009-77B6CF7FC36A}">
      <dgm:prSet/>
      <dgm:spPr/>
      <dgm:t>
        <a:bodyPr/>
        <a:lstStyle/>
        <a:p>
          <a:endParaRPr lang="ru-RU"/>
        </a:p>
      </dgm:t>
    </dgm:pt>
    <dgm:pt modelId="{8C31AC56-2F3F-49C3-AB80-79DBBA6D23E5}" type="sibTrans" cxnId="{BDEF0883-C3F7-47BE-8009-77B6CF7FC36A}">
      <dgm:prSet/>
      <dgm:spPr/>
      <dgm:t>
        <a:bodyPr/>
        <a:lstStyle/>
        <a:p>
          <a:endParaRPr lang="ru-RU"/>
        </a:p>
      </dgm:t>
    </dgm:pt>
    <dgm:pt modelId="{30E2F58D-6D30-4C96-AB7A-1D7CDC8B9D8F}">
      <dgm:prSet phldrT="[Текст]" custT="1"/>
      <dgm:spPr>
        <a:solidFill>
          <a:srgbClr val="91F616"/>
        </a:solidFill>
      </dgm:spPr>
      <dgm:t>
        <a:bodyPr/>
        <a:lstStyle/>
        <a:p>
          <a:r>
            <a:rPr lang="ru-RU" sz="1800" dirty="0" smtClean="0"/>
            <a:t>Подпрограмма 2</a:t>
          </a:r>
        </a:p>
        <a:p>
          <a:r>
            <a:rPr lang="ru-RU" sz="1800" dirty="0" smtClean="0"/>
            <a:t>Развитие общественного транспорта</a:t>
          </a:r>
          <a:endParaRPr lang="ru-RU" sz="1800" dirty="0"/>
        </a:p>
      </dgm:t>
    </dgm:pt>
    <dgm:pt modelId="{C2EAACCD-B70B-4A31-8B01-E46469CA6EEC}" type="parTrans" cxnId="{4CF75FB3-CE68-47F5-92A0-7A3515CA988E}">
      <dgm:prSet/>
      <dgm:spPr/>
      <dgm:t>
        <a:bodyPr/>
        <a:lstStyle/>
        <a:p>
          <a:endParaRPr lang="ru-RU"/>
        </a:p>
      </dgm:t>
    </dgm:pt>
    <dgm:pt modelId="{3079FD36-B73E-4CBB-B3B4-62816B4CB955}" type="sibTrans" cxnId="{4CF75FB3-CE68-47F5-92A0-7A3515CA988E}">
      <dgm:prSet/>
      <dgm:spPr/>
      <dgm:t>
        <a:bodyPr/>
        <a:lstStyle/>
        <a:p>
          <a:endParaRPr lang="ru-RU"/>
        </a:p>
      </dgm:t>
    </dgm:pt>
    <dgm:pt modelId="{00CF4FA4-59B4-44CB-9C73-520AD6E23E34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50" dirty="0" smtClean="0"/>
            <a:t>2020г. – 18963,5т.р.</a:t>
          </a:r>
          <a:endParaRPr lang="ru-RU" sz="1650" dirty="0"/>
        </a:p>
      </dgm:t>
    </dgm:pt>
    <dgm:pt modelId="{0BE28D6D-4CD3-4851-93ED-8AC15FF35727}" type="parTrans" cxnId="{FB40F406-7FA0-4DEC-A590-6414F17B0603}">
      <dgm:prSet/>
      <dgm:spPr/>
      <dgm:t>
        <a:bodyPr/>
        <a:lstStyle/>
        <a:p>
          <a:endParaRPr lang="ru-RU"/>
        </a:p>
      </dgm:t>
    </dgm:pt>
    <dgm:pt modelId="{38568560-15E9-4EC4-9947-44782A1E011C}" type="sibTrans" cxnId="{FB40F406-7FA0-4DEC-A590-6414F17B0603}">
      <dgm:prSet/>
      <dgm:spPr/>
      <dgm:t>
        <a:bodyPr/>
        <a:lstStyle/>
        <a:p>
          <a:endParaRPr lang="ru-RU"/>
        </a:p>
      </dgm:t>
    </dgm:pt>
    <dgm:pt modelId="{1027D290-9864-4FD7-A420-3EE010719B26}">
      <dgm:prSet phldrT="[Текст]" custT="1"/>
      <dgm:spPr>
        <a:solidFill>
          <a:srgbClr val="F18B1B"/>
        </a:solidFill>
      </dgm:spPr>
      <dgm:t>
        <a:bodyPr/>
        <a:lstStyle/>
        <a:p>
          <a:r>
            <a:rPr lang="ru-RU" sz="1800" dirty="0" smtClean="0"/>
            <a:t>Подпрограмма 3</a:t>
          </a:r>
        </a:p>
        <a:p>
          <a:r>
            <a:rPr lang="ru-RU" sz="1800" dirty="0" smtClean="0"/>
            <a:t>Развитие жилищно-коммунального хозяйства</a:t>
          </a:r>
          <a:endParaRPr lang="ru-RU" sz="1800" dirty="0"/>
        </a:p>
      </dgm:t>
    </dgm:pt>
    <dgm:pt modelId="{455AAC50-3CC2-4AAA-9C9E-6EAEC90D8E57}" type="parTrans" cxnId="{EE57F8D8-A6F1-404A-A9C5-997FA9F60EDA}">
      <dgm:prSet/>
      <dgm:spPr/>
      <dgm:t>
        <a:bodyPr/>
        <a:lstStyle/>
        <a:p>
          <a:endParaRPr lang="ru-RU"/>
        </a:p>
      </dgm:t>
    </dgm:pt>
    <dgm:pt modelId="{536ADC75-ED26-4ADD-B5DC-D4E8CB0CB391}" type="sibTrans" cxnId="{EE57F8D8-A6F1-404A-A9C5-997FA9F60EDA}">
      <dgm:prSet/>
      <dgm:spPr/>
      <dgm:t>
        <a:bodyPr/>
        <a:lstStyle/>
        <a:p>
          <a:endParaRPr lang="ru-RU"/>
        </a:p>
      </dgm:t>
    </dgm:pt>
    <dgm:pt modelId="{C27C3F7E-D201-49D7-8230-625812D083A3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2020г. – 16546,0т.р.</a:t>
          </a:r>
          <a:endParaRPr lang="ru-RU" sz="1800" dirty="0"/>
        </a:p>
      </dgm:t>
    </dgm:pt>
    <dgm:pt modelId="{2B5289F5-00F4-4395-8454-4894951BC652}" type="parTrans" cxnId="{D8F80CCE-3C24-4C25-BAA1-2C6494D2B64A}">
      <dgm:prSet/>
      <dgm:spPr/>
      <dgm:t>
        <a:bodyPr/>
        <a:lstStyle/>
        <a:p>
          <a:endParaRPr lang="ru-RU"/>
        </a:p>
      </dgm:t>
    </dgm:pt>
    <dgm:pt modelId="{7DADAC6E-B62E-4103-BD34-8BB64C5DE6A8}" type="sibTrans" cxnId="{D8F80CCE-3C24-4C25-BAA1-2C6494D2B64A}">
      <dgm:prSet/>
      <dgm:spPr/>
      <dgm:t>
        <a:bodyPr/>
        <a:lstStyle/>
        <a:p>
          <a:endParaRPr lang="ru-RU"/>
        </a:p>
      </dgm:t>
    </dgm:pt>
    <dgm:pt modelId="{EEBDBFD9-34A4-4C94-BF1A-F2C767DCAA97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2021г. – 61917,9т.р.</a:t>
          </a:r>
          <a:endParaRPr lang="ru-RU" sz="1800" dirty="0"/>
        </a:p>
      </dgm:t>
    </dgm:pt>
    <dgm:pt modelId="{5BD82CD6-C179-4701-9724-020EE4C1535B}" type="parTrans" cxnId="{971CA4E2-CA41-4B7A-9366-6E5FD3848794}">
      <dgm:prSet/>
      <dgm:spPr/>
      <dgm:t>
        <a:bodyPr/>
        <a:lstStyle/>
        <a:p>
          <a:endParaRPr lang="ru-RU"/>
        </a:p>
      </dgm:t>
    </dgm:pt>
    <dgm:pt modelId="{905DE708-F8CF-401D-B233-AA601D1DC2CF}" type="sibTrans" cxnId="{971CA4E2-CA41-4B7A-9366-6E5FD3848794}">
      <dgm:prSet/>
      <dgm:spPr/>
      <dgm:t>
        <a:bodyPr/>
        <a:lstStyle/>
        <a:p>
          <a:endParaRPr lang="ru-RU"/>
        </a:p>
      </dgm:t>
    </dgm:pt>
    <dgm:pt modelId="{B2117683-85E8-4282-B8E9-A286E2D2027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2022г. – 62535,9т.р.</a:t>
          </a:r>
          <a:endParaRPr lang="ru-RU" sz="1800" dirty="0"/>
        </a:p>
      </dgm:t>
    </dgm:pt>
    <dgm:pt modelId="{F13A377F-8D8A-4C9C-ACC7-CCF9A822DC34}" type="parTrans" cxnId="{D6693F6A-8F5C-44B5-8F2E-B1D3AACFBCD2}">
      <dgm:prSet/>
      <dgm:spPr/>
      <dgm:t>
        <a:bodyPr/>
        <a:lstStyle/>
        <a:p>
          <a:endParaRPr lang="ru-RU"/>
        </a:p>
      </dgm:t>
    </dgm:pt>
    <dgm:pt modelId="{06D3701F-3355-4886-93FC-A2A07FCF1400}" type="sibTrans" cxnId="{D6693F6A-8F5C-44B5-8F2E-B1D3AACFBCD2}">
      <dgm:prSet/>
      <dgm:spPr/>
      <dgm:t>
        <a:bodyPr/>
        <a:lstStyle/>
        <a:p>
          <a:endParaRPr lang="ru-RU"/>
        </a:p>
      </dgm:t>
    </dgm:pt>
    <dgm:pt modelId="{62CCD7CA-8DB1-4239-8C36-6F9FAD4E7B27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50" dirty="0" smtClean="0"/>
            <a:t>2021г. – 20020,2т.р.</a:t>
          </a:r>
          <a:endParaRPr lang="ru-RU" sz="1650" dirty="0"/>
        </a:p>
      </dgm:t>
    </dgm:pt>
    <dgm:pt modelId="{BA6138A7-5A4A-4AD5-94C0-182A8AEA16FB}" type="parTrans" cxnId="{06CEC312-D8EA-455A-83FA-CFF1A4BBAED1}">
      <dgm:prSet/>
      <dgm:spPr/>
      <dgm:t>
        <a:bodyPr/>
        <a:lstStyle/>
        <a:p>
          <a:endParaRPr lang="ru-RU"/>
        </a:p>
      </dgm:t>
    </dgm:pt>
    <dgm:pt modelId="{015ACDF8-3A08-4423-8362-C5B68DF862FB}" type="sibTrans" cxnId="{06CEC312-D8EA-455A-83FA-CFF1A4BBAED1}">
      <dgm:prSet/>
      <dgm:spPr/>
      <dgm:t>
        <a:bodyPr/>
        <a:lstStyle/>
        <a:p>
          <a:endParaRPr lang="ru-RU"/>
        </a:p>
      </dgm:t>
    </dgm:pt>
    <dgm:pt modelId="{8EAC3EB6-E745-451C-BC6F-BC85A50730B0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50" dirty="0" smtClean="0"/>
            <a:t>2022г. – 19356,1т.р</a:t>
          </a:r>
          <a:r>
            <a:rPr lang="ru-RU" sz="1800" dirty="0" smtClean="0"/>
            <a:t>.</a:t>
          </a:r>
          <a:endParaRPr lang="ru-RU" sz="1800" dirty="0"/>
        </a:p>
      </dgm:t>
    </dgm:pt>
    <dgm:pt modelId="{CFC3758A-8386-41FB-8279-817B69BFE666}" type="parTrans" cxnId="{0D7E8C4A-C6FE-4876-8D78-3DD29ADDD861}">
      <dgm:prSet/>
      <dgm:spPr/>
      <dgm:t>
        <a:bodyPr/>
        <a:lstStyle/>
        <a:p>
          <a:endParaRPr lang="ru-RU"/>
        </a:p>
      </dgm:t>
    </dgm:pt>
    <dgm:pt modelId="{0888B30E-71A3-44A7-B02A-92324D78A8A3}" type="sibTrans" cxnId="{0D7E8C4A-C6FE-4876-8D78-3DD29ADDD861}">
      <dgm:prSet/>
      <dgm:spPr/>
      <dgm:t>
        <a:bodyPr/>
        <a:lstStyle/>
        <a:p>
          <a:endParaRPr lang="ru-RU"/>
        </a:p>
      </dgm:t>
    </dgm:pt>
    <dgm:pt modelId="{C790C493-0572-487F-A931-8A1F4FC32F2E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2021г. – 2297,0т.р.</a:t>
          </a:r>
          <a:endParaRPr lang="ru-RU" sz="1800" dirty="0"/>
        </a:p>
      </dgm:t>
    </dgm:pt>
    <dgm:pt modelId="{7759CFB8-740F-4C8F-A98C-C9AD262BE2CF}" type="parTrans" cxnId="{6D2E462A-68E2-4FE3-B1F0-D039F42991BF}">
      <dgm:prSet/>
      <dgm:spPr/>
      <dgm:t>
        <a:bodyPr/>
        <a:lstStyle/>
        <a:p>
          <a:endParaRPr lang="ru-RU"/>
        </a:p>
      </dgm:t>
    </dgm:pt>
    <dgm:pt modelId="{061D52A0-BB6B-4C54-859B-37239142EC68}" type="sibTrans" cxnId="{6D2E462A-68E2-4FE3-B1F0-D039F42991BF}">
      <dgm:prSet/>
      <dgm:spPr/>
      <dgm:t>
        <a:bodyPr/>
        <a:lstStyle/>
        <a:p>
          <a:endParaRPr lang="ru-RU"/>
        </a:p>
      </dgm:t>
    </dgm:pt>
    <dgm:pt modelId="{F2443E37-AD88-401C-B0C4-36A92CA7F08D}">
      <dgm:prSet phldrT="[Текст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/>
            <a:t>2022г. – 0,0т.р.</a:t>
          </a:r>
          <a:endParaRPr lang="ru-RU" sz="1800" dirty="0"/>
        </a:p>
      </dgm:t>
    </dgm:pt>
    <dgm:pt modelId="{03332FFA-65B2-44FD-8EDA-59F20072B9BD}" type="parTrans" cxnId="{9303721D-5D40-4720-8DE4-ECF88F936C96}">
      <dgm:prSet/>
      <dgm:spPr/>
      <dgm:t>
        <a:bodyPr/>
        <a:lstStyle/>
        <a:p>
          <a:endParaRPr lang="ru-RU"/>
        </a:p>
      </dgm:t>
    </dgm:pt>
    <dgm:pt modelId="{1C6F96CC-4CC4-4F60-9F72-CADC083BDDF3}" type="sibTrans" cxnId="{9303721D-5D40-4720-8DE4-ECF88F936C96}">
      <dgm:prSet/>
      <dgm:spPr/>
      <dgm:t>
        <a:bodyPr/>
        <a:lstStyle/>
        <a:p>
          <a:endParaRPr lang="ru-RU"/>
        </a:p>
      </dgm:t>
    </dgm:pt>
    <dgm:pt modelId="{B9D46019-4BC0-4CAD-AB3A-5172C4BDC610}" type="pres">
      <dgm:prSet presAssocID="{8B02BA4F-5AAF-452D-94C8-7FBEB00F39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6C3B4F-58CF-4155-B7D9-2F2DA479187D}" type="pres">
      <dgm:prSet presAssocID="{A8543EC6-3D44-4FCD-B5A1-1543DD11B894}" presName="linNode" presStyleCnt="0"/>
      <dgm:spPr/>
    </dgm:pt>
    <dgm:pt modelId="{A8033E57-AA9A-40D5-B550-54ABECC54E37}" type="pres">
      <dgm:prSet presAssocID="{A8543EC6-3D44-4FCD-B5A1-1543DD11B894}" presName="parentText" presStyleLbl="node1" presStyleIdx="0" presStyleCnt="3" custLinFactNeighborX="-25771" custLinFactNeighborY="27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067C0-5FB7-4D91-B6C7-DDFD28E48E76}" type="pres">
      <dgm:prSet presAssocID="{A8543EC6-3D44-4FCD-B5A1-1543DD11B894}" presName="descendantText" presStyleLbl="alignAccFollowNode1" presStyleIdx="0" presStyleCnt="3" custScaleX="49545" custLinFactNeighborX="-44541" custLinFactNeighborY="3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B8A36-7732-477E-AB5F-7B85CF636FF2}" type="pres">
      <dgm:prSet presAssocID="{4F7AF3F4-6025-4AC4-B63F-4B04B96C172B}" presName="sp" presStyleCnt="0"/>
      <dgm:spPr/>
    </dgm:pt>
    <dgm:pt modelId="{D7FF0828-8EC3-440A-9A74-F9DF4B116B6E}" type="pres">
      <dgm:prSet presAssocID="{30E2F58D-6D30-4C96-AB7A-1D7CDC8B9D8F}" presName="linNode" presStyleCnt="0"/>
      <dgm:spPr/>
    </dgm:pt>
    <dgm:pt modelId="{BC230462-7C3A-4126-972B-157B52375810}" type="pres">
      <dgm:prSet presAssocID="{30E2F58D-6D30-4C96-AB7A-1D7CDC8B9D8F}" presName="parentText" presStyleLbl="node1" presStyleIdx="1" presStyleCnt="3" custLinFactNeighborX="-24414" custLinFactNeighborY="6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F6788-1C18-4433-B86A-BA5AB3057C9B}" type="pres">
      <dgm:prSet presAssocID="{30E2F58D-6D30-4C96-AB7A-1D7CDC8B9D8F}" presName="descendantText" presStyleLbl="alignAccFollowNode1" presStyleIdx="1" presStyleCnt="3" custScaleX="48459" custLinFactNeighborX="-44541" custLinFactNeighborY="66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CA47C-C9BA-4219-A083-6F02F7741B9F}" type="pres">
      <dgm:prSet presAssocID="{3079FD36-B73E-4CBB-B3B4-62816B4CB955}" presName="sp" presStyleCnt="0"/>
      <dgm:spPr/>
    </dgm:pt>
    <dgm:pt modelId="{5CEA0BBB-875F-4B8D-8E8E-F12DD235425C}" type="pres">
      <dgm:prSet presAssocID="{1027D290-9864-4FD7-A420-3EE010719B26}" presName="linNode" presStyleCnt="0"/>
      <dgm:spPr/>
    </dgm:pt>
    <dgm:pt modelId="{56607DCC-C689-4750-A8BE-D5CD732CDB3F}" type="pres">
      <dgm:prSet presAssocID="{1027D290-9864-4FD7-A420-3EE010719B26}" presName="parentText" presStyleLbl="node1" presStyleIdx="2" presStyleCnt="3" custLinFactNeighborX="-25771" custLinFactNeighborY="-1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83152-788E-474C-8177-321BC13AC4D9}" type="pres">
      <dgm:prSet presAssocID="{1027D290-9864-4FD7-A420-3EE010719B26}" presName="descendantText" presStyleLbl="alignAccFollowNode1" presStyleIdx="2" presStyleCnt="3" custScaleX="49545" custLinFactNeighborX="-44541" custLinFactNeighborY="3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2F6871-9AF1-4F90-BCA4-EA548A690F24}" type="presOf" srcId="{C27C3F7E-D201-49D7-8230-625812D083A3}" destId="{57983152-788E-474C-8177-321BC13AC4D9}" srcOrd="0" destOrd="0" presId="urn:microsoft.com/office/officeart/2005/8/layout/vList5"/>
    <dgm:cxn modelId="{D8F80CCE-3C24-4C25-BAA1-2C6494D2B64A}" srcId="{1027D290-9864-4FD7-A420-3EE010719B26}" destId="{C27C3F7E-D201-49D7-8230-625812D083A3}" srcOrd="0" destOrd="0" parTransId="{2B5289F5-00F4-4395-8454-4894951BC652}" sibTransId="{7DADAC6E-B62E-4103-BD34-8BB64C5DE6A8}"/>
    <dgm:cxn modelId="{DD00B47A-8838-4AF5-8C40-CDBC24324A5E}" type="presOf" srcId="{B2117683-85E8-4282-B8E9-A286E2D20271}" destId="{686067C0-5FB7-4D91-B6C7-DDFD28E48E76}" srcOrd="0" destOrd="2" presId="urn:microsoft.com/office/officeart/2005/8/layout/vList5"/>
    <dgm:cxn modelId="{F6795868-44F8-4902-A2CF-04B02A477B8F}" type="presOf" srcId="{F2443E37-AD88-401C-B0C4-36A92CA7F08D}" destId="{57983152-788E-474C-8177-321BC13AC4D9}" srcOrd="0" destOrd="2" presId="urn:microsoft.com/office/officeart/2005/8/layout/vList5"/>
    <dgm:cxn modelId="{229D8287-A771-4368-B4DF-F3BF7F4E169D}" type="presOf" srcId="{00CF4FA4-59B4-44CB-9C73-520AD6E23E34}" destId="{FEDF6788-1C18-4433-B86A-BA5AB3057C9B}" srcOrd="0" destOrd="0" presId="urn:microsoft.com/office/officeart/2005/8/layout/vList5"/>
    <dgm:cxn modelId="{9303721D-5D40-4720-8DE4-ECF88F936C96}" srcId="{1027D290-9864-4FD7-A420-3EE010719B26}" destId="{F2443E37-AD88-401C-B0C4-36A92CA7F08D}" srcOrd="2" destOrd="0" parTransId="{03332FFA-65B2-44FD-8EDA-59F20072B9BD}" sibTransId="{1C6F96CC-4CC4-4F60-9F72-CADC083BDDF3}"/>
    <dgm:cxn modelId="{CACC4BE4-519E-4EC6-AD3F-8705D148C31D}" type="presOf" srcId="{62CCD7CA-8DB1-4239-8C36-6F9FAD4E7B27}" destId="{FEDF6788-1C18-4433-B86A-BA5AB3057C9B}" srcOrd="0" destOrd="1" presId="urn:microsoft.com/office/officeart/2005/8/layout/vList5"/>
    <dgm:cxn modelId="{0D7E8C4A-C6FE-4876-8D78-3DD29ADDD861}" srcId="{30E2F58D-6D30-4C96-AB7A-1D7CDC8B9D8F}" destId="{8EAC3EB6-E745-451C-BC6F-BC85A50730B0}" srcOrd="2" destOrd="0" parTransId="{CFC3758A-8386-41FB-8279-817B69BFE666}" sibTransId="{0888B30E-71A3-44A7-B02A-92324D78A8A3}"/>
    <dgm:cxn modelId="{45251B6E-CB41-40DA-8ABC-E5C53D8D7032}" type="presOf" srcId="{6463C380-3CE3-4897-91F0-7B0F15B0A487}" destId="{686067C0-5FB7-4D91-B6C7-DDFD28E48E76}" srcOrd="0" destOrd="0" presId="urn:microsoft.com/office/officeart/2005/8/layout/vList5"/>
    <dgm:cxn modelId="{F0348DBE-4B92-4825-B1F6-0C6BF2756313}" type="presOf" srcId="{8B02BA4F-5AAF-452D-94C8-7FBEB00F3910}" destId="{B9D46019-4BC0-4CAD-AB3A-5172C4BDC610}" srcOrd="0" destOrd="0" presId="urn:microsoft.com/office/officeart/2005/8/layout/vList5"/>
    <dgm:cxn modelId="{0521DE78-D294-4EDC-9119-75FD78A78A08}" srcId="{8B02BA4F-5AAF-452D-94C8-7FBEB00F3910}" destId="{A8543EC6-3D44-4FCD-B5A1-1543DD11B894}" srcOrd="0" destOrd="0" parTransId="{FA96B5E4-DA34-446E-8DC7-858DF460658B}" sibTransId="{4F7AF3F4-6025-4AC4-B63F-4B04B96C172B}"/>
    <dgm:cxn modelId="{1429855E-115A-493C-958F-093F169E3BE8}" type="presOf" srcId="{A8543EC6-3D44-4FCD-B5A1-1543DD11B894}" destId="{A8033E57-AA9A-40D5-B550-54ABECC54E37}" srcOrd="0" destOrd="0" presId="urn:microsoft.com/office/officeart/2005/8/layout/vList5"/>
    <dgm:cxn modelId="{D6693F6A-8F5C-44B5-8F2E-B1D3AACFBCD2}" srcId="{A8543EC6-3D44-4FCD-B5A1-1543DD11B894}" destId="{B2117683-85E8-4282-B8E9-A286E2D20271}" srcOrd="2" destOrd="0" parTransId="{F13A377F-8D8A-4C9C-ACC7-CCF9A822DC34}" sibTransId="{06D3701F-3355-4886-93FC-A2A07FCF1400}"/>
    <dgm:cxn modelId="{4CF75FB3-CE68-47F5-92A0-7A3515CA988E}" srcId="{8B02BA4F-5AAF-452D-94C8-7FBEB00F3910}" destId="{30E2F58D-6D30-4C96-AB7A-1D7CDC8B9D8F}" srcOrd="1" destOrd="0" parTransId="{C2EAACCD-B70B-4A31-8B01-E46469CA6EEC}" sibTransId="{3079FD36-B73E-4CBB-B3B4-62816B4CB955}"/>
    <dgm:cxn modelId="{A379E8B2-8971-4E22-9AC6-EE52D9F1EE6F}" type="presOf" srcId="{C790C493-0572-487F-A931-8A1F4FC32F2E}" destId="{57983152-788E-474C-8177-321BC13AC4D9}" srcOrd="0" destOrd="1" presId="urn:microsoft.com/office/officeart/2005/8/layout/vList5"/>
    <dgm:cxn modelId="{FB40F406-7FA0-4DEC-A590-6414F17B0603}" srcId="{30E2F58D-6D30-4C96-AB7A-1D7CDC8B9D8F}" destId="{00CF4FA4-59B4-44CB-9C73-520AD6E23E34}" srcOrd="0" destOrd="0" parTransId="{0BE28D6D-4CD3-4851-93ED-8AC15FF35727}" sibTransId="{38568560-15E9-4EC4-9947-44782A1E011C}"/>
    <dgm:cxn modelId="{971CA4E2-CA41-4B7A-9366-6E5FD3848794}" srcId="{A8543EC6-3D44-4FCD-B5A1-1543DD11B894}" destId="{EEBDBFD9-34A4-4C94-BF1A-F2C767DCAA97}" srcOrd="1" destOrd="0" parTransId="{5BD82CD6-C179-4701-9724-020EE4C1535B}" sibTransId="{905DE708-F8CF-401D-B233-AA601D1DC2CF}"/>
    <dgm:cxn modelId="{E599F5B6-621D-43A0-88D4-243D25A3CEF3}" type="presOf" srcId="{30E2F58D-6D30-4C96-AB7A-1D7CDC8B9D8F}" destId="{BC230462-7C3A-4126-972B-157B52375810}" srcOrd="0" destOrd="0" presId="urn:microsoft.com/office/officeart/2005/8/layout/vList5"/>
    <dgm:cxn modelId="{BD6D8479-5C03-4266-B450-B8BE1E2E0D47}" type="presOf" srcId="{8EAC3EB6-E745-451C-BC6F-BC85A50730B0}" destId="{FEDF6788-1C18-4433-B86A-BA5AB3057C9B}" srcOrd="0" destOrd="2" presId="urn:microsoft.com/office/officeart/2005/8/layout/vList5"/>
    <dgm:cxn modelId="{06CEC312-D8EA-455A-83FA-CFF1A4BBAED1}" srcId="{30E2F58D-6D30-4C96-AB7A-1D7CDC8B9D8F}" destId="{62CCD7CA-8DB1-4239-8C36-6F9FAD4E7B27}" srcOrd="1" destOrd="0" parTransId="{BA6138A7-5A4A-4AD5-94C0-182A8AEA16FB}" sibTransId="{015ACDF8-3A08-4423-8362-C5B68DF862FB}"/>
    <dgm:cxn modelId="{BDEF0883-C3F7-47BE-8009-77B6CF7FC36A}" srcId="{A8543EC6-3D44-4FCD-B5A1-1543DD11B894}" destId="{6463C380-3CE3-4897-91F0-7B0F15B0A487}" srcOrd="0" destOrd="0" parTransId="{5FBCDD48-8455-48F4-98CD-87C6AB912B7C}" sibTransId="{8C31AC56-2F3F-49C3-AB80-79DBBA6D23E5}"/>
    <dgm:cxn modelId="{6D2E462A-68E2-4FE3-B1F0-D039F42991BF}" srcId="{1027D290-9864-4FD7-A420-3EE010719B26}" destId="{C790C493-0572-487F-A931-8A1F4FC32F2E}" srcOrd="1" destOrd="0" parTransId="{7759CFB8-740F-4C8F-A98C-C9AD262BE2CF}" sibTransId="{061D52A0-BB6B-4C54-859B-37239142EC68}"/>
    <dgm:cxn modelId="{E730C7A7-5E37-430D-B1A8-1EEA27E4EEBF}" type="presOf" srcId="{EEBDBFD9-34A4-4C94-BF1A-F2C767DCAA97}" destId="{686067C0-5FB7-4D91-B6C7-DDFD28E48E76}" srcOrd="0" destOrd="1" presId="urn:microsoft.com/office/officeart/2005/8/layout/vList5"/>
    <dgm:cxn modelId="{EE57F8D8-A6F1-404A-A9C5-997FA9F60EDA}" srcId="{8B02BA4F-5AAF-452D-94C8-7FBEB00F3910}" destId="{1027D290-9864-4FD7-A420-3EE010719B26}" srcOrd="2" destOrd="0" parTransId="{455AAC50-3CC2-4AAA-9C9E-6EAEC90D8E57}" sibTransId="{536ADC75-ED26-4ADD-B5DC-D4E8CB0CB391}"/>
    <dgm:cxn modelId="{FC70528E-C6F9-45BD-9B09-487C18E44B0B}" type="presOf" srcId="{1027D290-9864-4FD7-A420-3EE010719B26}" destId="{56607DCC-C689-4750-A8BE-D5CD732CDB3F}" srcOrd="0" destOrd="0" presId="urn:microsoft.com/office/officeart/2005/8/layout/vList5"/>
    <dgm:cxn modelId="{A9618E67-A851-409E-A315-7255002FF7CF}" type="presParOf" srcId="{B9D46019-4BC0-4CAD-AB3A-5172C4BDC610}" destId="{546C3B4F-58CF-4155-B7D9-2F2DA479187D}" srcOrd="0" destOrd="0" presId="urn:microsoft.com/office/officeart/2005/8/layout/vList5"/>
    <dgm:cxn modelId="{54E403DC-ED01-4DE3-9450-3FDC8C61BB25}" type="presParOf" srcId="{546C3B4F-58CF-4155-B7D9-2F2DA479187D}" destId="{A8033E57-AA9A-40D5-B550-54ABECC54E37}" srcOrd="0" destOrd="0" presId="urn:microsoft.com/office/officeart/2005/8/layout/vList5"/>
    <dgm:cxn modelId="{60E5983A-DB18-4311-8F05-EC9583B1054A}" type="presParOf" srcId="{546C3B4F-58CF-4155-B7D9-2F2DA479187D}" destId="{686067C0-5FB7-4D91-B6C7-DDFD28E48E76}" srcOrd="1" destOrd="0" presId="urn:microsoft.com/office/officeart/2005/8/layout/vList5"/>
    <dgm:cxn modelId="{AA3F8D42-692C-4540-8B18-7BE8120FED32}" type="presParOf" srcId="{B9D46019-4BC0-4CAD-AB3A-5172C4BDC610}" destId="{599B8A36-7732-477E-AB5F-7B85CF636FF2}" srcOrd="1" destOrd="0" presId="urn:microsoft.com/office/officeart/2005/8/layout/vList5"/>
    <dgm:cxn modelId="{9D783103-882D-4A2C-BF8D-25CF478AAE3E}" type="presParOf" srcId="{B9D46019-4BC0-4CAD-AB3A-5172C4BDC610}" destId="{D7FF0828-8EC3-440A-9A74-F9DF4B116B6E}" srcOrd="2" destOrd="0" presId="urn:microsoft.com/office/officeart/2005/8/layout/vList5"/>
    <dgm:cxn modelId="{4C78FE59-9663-4DED-95FE-86795E270430}" type="presParOf" srcId="{D7FF0828-8EC3-440A-9A74-F9DF4B116B6E}" destId="{BC230462-7C3A-4126-972B-157B52375810}" srcOrd="0" destOrd="0" presId="urn:microsoft.com/office/officeart/2005/8/layout/vList5"/>
    <dgm:cxn modelId="{2BC0FA42-C647-47CB-B226-1EAEA7C4FEA6}" type="presParOf" srcId="{D7FF0828-8EC3-440A-9A74-F9DF4B116B6E}" destId="{FEDF6788-1C18-4433-B86A-BA5AB3057C9B}" srcOrd="1" destOrd="0" presId="urn:microsoft.com/office/officeart/2005/8/layout/vList5"/>
    <dgm:cxn modelId="{355001F2-BE20-443F-9AFF-17144F75759E}" type="presParOf" srcId="{B9D46019-4BC0-4CAD-AB3A-5172C4BDC610}" destId="{6F8CA47C-C9BA-4219-A083-6F02F7741B9F}" srcOrd="3" destOrd="0" presId="urn:microsoft.com/office/officeart/2005/8/layout/vList5"/>
    <dgm:cxn modelId="{65E50B17-D385-4010-B80A-149A10D6A5C8}" type="presParOf" srcId="{B9D46019-4BC0-4CAD-AB3A-5172C4BDC610}" destId="{5CEA0BBB-875F-4B8D-8E8E-F12DD235425C}" srcOrd="4" destOrd="0" presId="urn:microsoft.com/office/officeart/2005/8/layout/vList5"/>
    <dgm:cxn modelId="{10DF640A-DE51-42E0-B038-F16E18842CEC}" type="presParOf" srcId="{5CEA0BBB-875F-4B8D-8E8E-F12DD235425C}" destId="{56607DCC-C689-4750-A8BE-D5CD732CDB3F}" srcOrd="0" destOrd="0" presId="urn:microsoft.com/office/officeart/2005/8/layout/vList5"/>
    <dgm:cxn modelId="{B57DD042-2EBD-4505-9A2C-498FB4B505EA}" type="presParOf" srcId="{5CEA0BBB-875F-4B8D-8E8E-F12DD235425C}" destId="{57983152-788E-474C-8177-321BC13AC4D9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F88BCF-8C17-49B1-A247-887AD9D0B7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151A83-2116-4F92-9FA6-5504E84A70F5}">
      <dgm:prSet phldrT="[Текст]" custT="1"/>
      <dgm:spPr>
        <a:solidFill>
          <a:srgbClr val="D94F33"/>
        </a:solidFill>
      </dgm:spPr>
      <dgm:t>
        <a:bodyPr/>
        <a:lstStyle/>
        <a:p>
          <a:pPr algn="ctr"/>
          <a:r>
            <a:rPr lang="ru-RU" sz="1800" b="1" baseline="0" dirty="0" smtClean="0">
              <a:solidFill>
                <a:schemeClr val="tx1"/>
              </a:solidFill>
            </a:rPr>
            <a:t>Резервный фонд на 2020 – 2022 годы по 50,0 тыс.руб. ежегодно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A12C3882-A327-4A7E-827B-1E4000772D44}" type="parTrans" cxnId="{23538AC7-72F3-411B-9953-A54A98DCFFF4}">
      <dgm:prSet/>
      <dgm:spPr/>
      <dgm:t>
        <a:bodyPr/>
        <a:lstStyle/>
        <a:p>
          <a:endParaRPr lang="ru-RU" sz="1800" baseline="0"/>
        </a:p>
      </dgm:t>
    </dgm:pt>
    <dgm:pt modelId="{56E1CEF0-534F-424F-A0EA-A2522ACA787F}" type="sibTrans" cxnId="{23538AC7-72F3-411B-9953-A54A98DCFFF4}">
      <dgm:prSet/>
      <dgm:spPr/>
      <dgm:t>
        <a:bodyPr/>
        <a:lstStyle/>
        <a:p>
          <a:endParaRPr lang="ru-RU" sz="1800" baseline="0"/>
        </a:p>
      </dgm:t>
    </dgm:pt>
    <dgm:pt modelId="{1CFDDA9C-AC9B-43CE-831C-E91D7B2E8E92}">
      <dgm:prSet phldrT="[Текст]" custT="1"/>
      <dgm:spPr>
        <a:solidFill>
          <a:srgbClr val="89BBF7"/>
        </a:solidFill>
      </dgm:spPr>
      <dgm:t>
        <a:bodyPr/>
        <a:lstStyle/>
        <a:p>
          <a:pPr algn="ctr"/>
          <a:r>
            <a:rPr lang="ru-RU" sz="1800" b="1" baseline="0" dirty="0" smtClean="0">
              <a:solidFill>
                <a:schemeClr val="tx1"/>
              </a:solidFill>
            </a:rPr>
            <a:t>Обеспечение деятельности контрольно – счетного органа</a:t>
          </a:r>
        </a:p>
        <a:p>
          <a:pPr algn="ctr"/>
          <a:r>
            <a:rPr lang="ru-RU" sz="1800" b="1" baseline="0" dirty="0" smtClean="0">
              <a:solidFill>
                <a:schemeClr val="tx1"/>
              </a:solidFill>
            </a:rPr>
            <a:t>на 2020 – 2022 годы по 692,7 тыс.руб. ежегодно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28576B76-AABB-4872-9D54-F719EEFDE573}" type="parTrans" cxnId="{9B604479-590C-4F01-8B2A-F4109E2E7492}">
      <dgm:prSet/>
      <dgm:spPr/>
      <dgm:t>
        <a:bodyPr/>
        <a:lstStyle/>
        <a:p>
          <a:endParaRPr lang="ru-RU" sz="1800" baseline="0"/>
        </a:p>
      </dgm:t>
    </dgm:pt>
    <dgm:pt modelId="{7B9F7E4E-35AC-416C-BD0A-9E440A7D5D18}" type="sibTrans" cxnId="{9B604479-590C-4F01-8B2A-F4109E2E7492}">
      <dgm:prSet/>
      <dgm:spPr/>
      <dgm:t>
        <a:bodyPr/>
        <a:lstStyle/>
        <a:p>
          <a:endParaRPr lang="ru-RU" sz="1800" baseline="0"/>
        </a:p>
      </dgm:t>
    </dgm:pt>
    <dgm:pt modelId="{71B57ED0-0BCE-4825-BAA3-9250DE6A18F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</a:rPr>
            <a:t>Проведение выборов в представительные органы муниципального образования на 2020 год  - 1574,3 тыс.руб.</a:t>
          </a:r>
          <a:endParaRPr lang="ru-RU" sz="1800" b="1" baseline="0" dirty="0">
            <a:solidFill>
              <a:schemeClr val="tx1"/>
            </a:solidFill>
          </a:endParaRPr>
        </a:p>
      </dgm:t>
    </dgm:pt>
    <dgm:pt modelId="{400DE43D-733B-4113-A540-DBF61960B31E}" type="parTrans" cxnId="{92660CB8-E4CF-4ECF-9A77-8A3CB4895978}">
      <dgm:prSet/>
      <dgm:spPr/>
      <dgm:t>
        <a:bodyPr/>
        <a:lstStyle/>
        <a:p>
          <a:endParaRPr lang="ru-RU"/>
        </a:p>
      </dgm:t>
    </dgm:pt>
    <dgm:pt modelId="{F53D146D-3DAA-478E-BDD5-38A0D33ACC9C}" type="sibTrans" cxnId="{92660CB8-E4CF-4ECF-9A77-8A3CB4895978}">
      <dgm:prSet/>
      <dgm:spPr/>
      <dgm:t>
        <a:bodyPr/>
        <a:lstStyle/>
        <a:p>
          <a:endParaRPr lang="ru-RU"/>
        </a:p>
      </dgm:t>
    </dgm:pt>
    <dgm:pt modelId="{0F049D00-E5A5-47A1-A5E5-B5FFDEA736F4}" type="pres">
      <dgm:prSet presAssocID="{AAF88BCF-8C17-49B1-A247-887AD9D0B7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4E00AD-C508-40AD-B613-B52ED6AF8BB6}" type="pres">
      <dgm:prSet presAssocID="{D9151A83-2116-4F92-9FA6-5504E84A70F5}" presName="parentText" presStyleLbl="node1" presStyleIdx="0" presStyleCnt="3" custScaleY="96883" custLinFactY="-49196" custLinFactNeighborX="138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84A67-C87C-4599-BAC4-C9DDCF7321D0}" type="pres">
      <dgm:prSet presAssocID="{56E1CEF0-534F-424F-A0EA-A2522ACA787F}" presName="spacer" presStyleCnt="0"/>
      <dgm:spPr/>
    </dgm:pt>
    <dgm:pt modelId="{3358FCC7-A456-4D2E-BB04-4020990327D7}" type="pres">
      <dgm:prSet presAssocID="{1CFDDA9C-AC9B-43CE-831C-E91D7B2E8E92}" presName="parentText" presStyleLbl="node1" presStyleIdx="1" presStyleCnt="3" custLinFactY="82685" custLinFactNeighborX="-34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50CBA-967D-4C96-9C95-C5BE9CA39D3D}" type="pres">
      <dgm:prSet presAssocID="{7B9F7E4E-35AC-416C-BD0A-9E440A7D5D18}" presName="spacer" presStyleCnt="0"/>
      <dgm:spPr/>
    </dgm:pt>
    <dgm:pt modelId="{A4605719-22C8-4854-AA9E-5868F1574FE7}" type="pres">
      <dgm:prSet presAssocID="{71B57ED0-0BCE-4825-BAA3-9250DE6A18F3}" presName="parentText" presStyleLbl="node1" presStyleIdx="2" presStyleCnt="3" custLinFactY="-110902" custLinFactNeighborX="-348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568A47-CA0B-4EB9-8053-5E882887904D}" type="presOf" srcId="{AAF88BCF-8C17-49B1-A247-887AD9D0B738}" destId="{0F049D00-E5A5-47A1-A5E5-B5FFDEA736F4}" srcOrd="0" destOrd="0" presId="urn:microsoft.com/office/officeart/2005/8/layout/vList2"/>
    <dgm:cxn modelId="{23538AC7-72F3-411B-9953-A54A98DCFFF4}" srcId="{AAF88BCF-8C17-49B1-A247-887AD9D0B738}" destId="{D9151A83-2116-4F92-9FA6-5504E84A70F5}" srcOrd="0" destOrd="0" parTransId="{A12C3882-A327-4A7E-827B-1E4000772D44}" sibTransId="{56E1CEF0-534F-424F-A0EA-A2522ACA787F}"/>
    <dgm:cxn modelId="{EF59B818-5107-4536-A5BD-DC227940FECB}" type="presOf" srcId="{1CFDDA9C-AC9B-43CE-831C-E91D7B2E8E92}" destId="{3358FCC7-A456-4D2E-BB04-4020990327D7}" srcOrd="0" destOrd="0" presId="urn:microsoft.com/office/officeart/2005/8/layout/vList2"/>
    <dgm:cxn modelId="{FF431EA1-5C7C-4F60-AE8A-D5C831B0C43E}" type="presOf" srcId="{71B57ED0-0BCE-4825-BAA3-9250DE6A18F3}" destId="{A4605719-22C8-4854-AA9E-5868F1574FE7}" srcOrd="0" destOrd="0" presId="urn:microsoft.com/office/officeart/2005/8/layout/vList2"/>
    <dgm:cxn modelId="{9B604479-590C-4F01-8B2A-F4109E2E7492}" srcId="{AAF88BCF-8C17-49B1-A247-887AD9D0B738}" destId="{1CFDDA9C-AC9B-43CE-831C-E91D7B2E8E92}" srcOrd="1" destOrd="0" parTransId="{28576B76-AABB-4872-9D54-F719EEFDE573}" sibTransId="{7B9F7E4E-35AC-416C-BD0A-9E440A7D5D18}"/>
    <dgm:cxn modelId="{317A1ABA-5A66-440F-90AB-8F00EFBC5E0B}" type="presOf" srcId="{D9151A83-2116-4F92-9FA6-5504E84A70F5}" destId="{2F4E00AD-C508-40AD-B613-B52ED6AF8BB6}" srcOrd="0" destOrd="0" presId="urn:microsoft.com/office/officeart/2005/8/layout/vList2"/>
    <dgm:cxn modelId="{92660CB8-E4CF-4ECF-9A77-8A3CB4895978}" srcId="{AAF88BCF-8C17-49B1-A247-887AD9D0B738}" destId="{71B57ED0-0BCE-4825-BAA3-9250DE6A18F3}" srcOrd="2" destOrd="0" parTransId="{400DE43D-733B-4113-A540-DBF61960B31E}" sibTransId="{F53D146D-3DAA-478E-BDD5-38A0D33ACC9C}"/>
    <dgm:cxn modelId="{3CA78DD1-C6CC-4FDA-A9EE-9C8F33B686D5}" type="presParOf" srcId="{0F049D00-E5A5-47A1-A5E5-B5FFDEA736F4}" destId="{2F4E00AD-C508-40AD-B613-B52ED6AF8BB6}" srcOrd="0" destOrd="0" presId="urn:microsoft.com/office/officeart/2005/8/layout/vList2"/>
    <dgm:cxn modelId="{FA2FBEB4-252B-429E-BCCF-6DD822D05DD4}" type="presParOf" srcId="{0F049D00-E5A5-47A1-A5E5-B5FFDEA736F4}" destId="{1CF84A67-C87C-4599-BAC4-C9DDCF7321D0}" srcOrd="1" destOrd="0" presId="urn:microsoft.com/office/officeart/2005/8/layout/vList2"/>
    <dgm:cxn modelId="{B9315868-6306-40A1-9623-9308995EF128}" type="presParOf" srcId="{0F049D00-E5A5-47A1-A5E5-B5FFDEA736F4}" destId="{3358FCC7-A456-4D2E-BB04-4020990327D7}" srcOrd="2" destOrd="0" presId="urn:microsoft.com/office/officeart/2005/8/layout/vList2"/>
    <dgm:cxn modelId="{C25FACBE-B1C7-4761-95E6-9658684C7CE5}" type="presParOf" srcId="{0F049D00-E5A5-47A1-A5E5-B5FFDEA736F4}" destId="{83850CBA-967D-4C96-9C95-C5BE9CA39D3D}" srcOrd="3" destOrd="0" presId="urn:microsoft.com/office/officeart/2005/8/layout/vList2"/>
    <dgm:cxn modelId="{69904631-46FB-4938-B5B6-E39FEF1CA2B8}" type="presParOf" srcId="{0F049D00-E5A5-47A1-A5E5-B5FFDEA736F4}" destId="{A4605719-22C8-4854-AA9E-5868F1574FE7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0.1875</cdr:x>
      <cdr:y>0.04104</cdr:y>
    </cdr:from>
    <cdr:to>
      <cdr:x>0.30903</cdr:x>
      <cdr:y>0.11996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543032" y="185726"/>
          <a:ext cx="1000132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141809,0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0.35243</cdr:x>
      <cdr:y>0.04104</cdr:y>
    </cdr:from>
    <cdr:to>
      <cdr:x>0.46354</cdr:x>
      <cdr:y>0.11996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900354" y="185726"/>
          <a:ext cx="914400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147997,3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0.52604</cdr:x>
      <cdr:y>0.04104</cdr:y>
    </cdr:from>
    <cdr:to>
      <cdr:x>0.63715</cdr:x>
      <cdr:y>0.11996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9114" y="185726"/>
          <a:ext cx="914400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smtClean="0">
              <a:solidFill>
                <a:schemeClr val="tx1"/>
              </a:solidFill>
            </a:rPr>
            <a:t>146878,3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0.69097</cdr:x>
      <cdr:y>0.02867</cdr:y>
    </cdr:from>
    <cdr:to>
      <cdr:x>0.97743</cdr:x>
      <cdr:y>0.38828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5686436" y="142876"/>
          <a:ext cx="2357454" cy="1792016"/>
        </a:xfrm>
        <a:prstGeom xmlns:a="http://schemas.openxmlformats.org/drawingml/2006/main" prst="wedgeRectCallou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200" b="1" i="1" dirty="0" smtClean="0">
              <a:solidFill>
                <a:schemeClr val="tx1"/>
              </a:solidFill>
            </a:rPr>
            <a:t>Наибольший удельный вес в данной подпрограмме занимает задача  «Приобретение жилых помещений для детей – сирот»</a:t>
          </a:r>
        </a:p>
        <a:p xmlns:a="http://schemas.openxmlformats.org/drawingml/2006/main">
          <a:r>
            <a:rPr lang="ru-RU" sz="1200" b="1" i="1" dirty="0" smtClean="0">
              <a:solidFill>
                <a:schemeClr val="tx1"/>
              </a:solidFill>
            </a:rPr>
            <a:t> 2020г. -  1677,9 тыс.руб.</a:t>
          </a:r>
        </a:p>
        <a:p xmlns:a="http://schemas.openxmlformats.org/drawingml/2006/main">
          <a:r>
            <a:rPr lang="ru-RU" sz="1200" b="1" i="1" dirty="0" smtClean="0">
              <a:solidFill>
                <a:schemeClr val="tx1"/>
              </a:solidFill>
            </a:rPr>
            <a:t> 2021г. – 5872,7 тыс.руб.</a:t>
          </a:r>
        </a:p>
        <a:p xmlns:a="http://schemas.openxmlformats.org/drawingml/2006/main">
          <a:r>
            <a:rPr lang="ru-RU" sz="1200" b="1" i="1" dirty="0" smtClean="0">
              <a:solidFill>
                <a:schemeClr val="tx1"/>
              </a:solidFill>
            </a:rPr>
            <a:t> 2022г. – 5033,8 тыс.руб.</a:t>
          </a:r>
          <a:endParaRPr lang="ru-RU" sz="1200" b="1" i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93669-F465-445C-A127-91A0C1E8074B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66E7-F5C8-4286-B1F4-4F1670D83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20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B2D2-A451-4396-8963-9F0136AD69E7}" type="datetimeFigureOut">
              <a:rPr lang="ru-RU" smtClean="0"/>
              <a:pPr/>
              <a:t>23.11.2019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diagramData" Target="../diagrams/data1.xml"/><Relationship Id="rId7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diagramData" Target="../diagrams/data5.xml"/><Relationship Id="rId7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chart" Target="../charts/char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571744"/>
            <a:ext cx="6929486" cy="3214710"/>
          </a:xfrm>
          <a:ln w="0"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БЮДЖЕТ ДЛЯ ГРАЖДАН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 проекту Решения Собрания депутатов  Западнодвинского района Тверской области «О  бюджете муниципального образования  Западнодвинский район Тверской области  на 2020 год                                                 и на плановый период 2021 и 2022 годов»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290"/>
            <a:ext cx="727233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Финансовый отдел администрации Западнодвинского района Тверской области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Основные характеристики местного бюджета на 2020 год и на плановый период 2021 и 2022 годов 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8" cy="394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6"/>
                <a:gridCol w="1214446"/>
                <a:gridCol w="1285884"/>
                <a:gridCol w="1357322"/>
                <a:gridCol w="1357322"/>
                <a:gridCol w="1228708"/>
              </a:tblGrid>
              <a:tr h="551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             решение         №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  в ред.                              № 172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 решения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363 662,7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376 684,6</a:t>
                      </a:r>
                      <a:endParaRPr lang="ru-RU" sz="11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362 559,1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350 037,5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342 878,1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128 546,6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131 128,8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141 809,0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147 997,3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146 878,3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235 116,1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245 555,8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220 750,1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202 040,2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195 999,8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Расходы, 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350 427,1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388 290,8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355 959,1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345 787,5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342 878,1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Дефицит ( профицит)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13 235,6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</a:t>
                      </a:r>
                      <a:r>
                        <a:rPr lang="ru-RU" sz="11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606,2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6 600,0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4 250,0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ДОХОДЫ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64294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Формирование доходов МО Западнодвинский район Тверской области  на 2020  год и на плановый период 2021 и 2022 годов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086724" cy="5643602"/>
          </a:xfrm>
        </p:spPr>
        <p:txBody>
          <a:bodyPr>
            <a:noAutofit/>
          </a:bodyPr>
          <a:lstStyle/>
          <a:p>
            <a:pPr lvl="0"/>
            <a:r>
              <a:rPr lang="ru-RU" sz="1050" b="1" i="1" u="sng" dirty="0" smtClean="0"/>
              <a:t>Налоговые доходы</a:t>
            </a:r>
          </a:p>
          <a:p>
            <a:pPr lvl="0"/>
            <a:r>
              <a:rPr lang="ru-RU" sz="1050" b="1" dirty="0" smtClean="0"/>
              <a:t>На основании статьи 58 и 61.1 Бюджетного кодекса Российской Федерации:</a:t>
            </a:r>
          </a:p>
          <a:p>
            <a:pPr lvl="1"/>
            <a:r>
              <a:rPr lang="ru-RU" sz="1050" b="1" dirty="0" smtClean="0"/>
              <a:t>5% налога на доходы физических лиц с территорий городских поселений и 13 % с территорий сельских поселений  ;</a:t>
            </a:r>
          </a:p>
          <a:p>
            <a:pPr lvl="1"/>
            <a:r>
              <a:rPr lang="ru-RU" sz="1050" b="1" dirty="0" smtClean="0"/>
              <a:t>20% налога на доходы физических лиц по единому нормативу отчислений, установленному для зачисления в бюджеты муниципальных районов в соответствии с законом Тверской области;</a:t>
            </a:r>
          </a:p>
          <a:p>
            <a:pPr lvl="1"/>
            <a:r>
              <a:rPr lang="ru-RU" sz="1050" b="1" dirty="0" smtClean="0"/>
              <a:t>10% по единому нормативу отчислений от налога на доходы физических лиц, уплачиваемого иностранными гражданами, осуществляющими на территории Российской Федерации трудовую деятельность по найму у физических лиц на основании патента, установленному для зачисления в бюджеты муниципальных районов в соответствии с законом Тверской области;</a:t>
            </a:r>
          </a:p>
          <a:p>
            <a:pPr lvl="1"/>
            <a:r>
              <a:rPr lang="ru-RU" sz="1050" b="1" dirty="0" smtClean="0"/>
              <a:t>отчисления от акцизов на автомобильный и прямогонный бензин, дизельное топливо, моторные масла для дизельных и (или) карбюраторных (инжекторных) двигателей, производимых на территории Российской Федерации по нормативу 0,3104%;</a:t>
            </a:r>
          </a:p>
          <a:p>
            <a:pPr lvl="1"/>
            <a:r>
              <a:rPr lang="ru-RU" sz="1050" b="1" dirty="0" smtClean="0"/>
              <a:t>100% единого налога на вмененный доход для отдельных видов деятельности;</a:t>
            </a:r>
          </a:p>
          <a:p>
            <a:pPr lvl="1"/>
            <a:r>
              <a:rPr lang="ru-RU" sz="1050" b="1" dirty="0" smtClean="0"/>
              <a:t>50% единого сельскохозяйственного налога с территорий городских поселений и 70% с территорий сельских поселений;</a:t>
            </a:r>
          </a:p>
          <a:p>
            <a:pPr lvl="1"/>
            <a:r>
              <a:rPr lang="ru-RU" sz="1050" b="1" dirty="0" smtClean="0"/>
              <a:t>100% налога, взимаемого в связи с применением патентной системы налогообложения;</a:t>
            </a:r>
          </a:p>
          <a:p>
            <a:pPr lvl="1"/>
            <a:r>
              <a:rPr lang="ru-RU" sz="1050" b="1" dirty="0" smtClean="0"/>
              <a:t>100% государственной пошлины, подлежащей зачислению в местный бюджет;</a:t>
            </a:r>
          </a:p>
          <a:p>
            <a:pPr lvl="0"/>
            <a:r>
              <a:rPr lang="ru-RU" sz="1050" b="1" dirty="0" smtClean="0"/>
              <a:t>На основании статьи 8 закона Тверской области от 26.07.2005 г. № 94-ЗО «О межбюджетных отношениях в Тверской области»:</a:t>
            </a:r>
          </a:p>
          <a:p>
            <a:pPr lvl="0"/>
            <a:r>
              <a:rPr lang="ru-RU" sz="1050" b="1" dirty="0" smtClean="0"/>
              <a:t>65% дополнительного норматива отчислений от налога на доходы физических лиц (замена дотации на выравнивание бюджетной обеспеченности муниципальных районов) в 2020 году и в плановом периоде 2021 и 2022 годов;</a:t>
            </a:r>
          </a:p>
          <a:p>
            <a:r>
              <a:rPr lang="ru-RU" sz="1050" b="1" i="1" u="sng" dirty="0" smtClean="0"/>
              <a:t>Неналоговые доходы.</a:t>
            </a:r>
            <a:endParaRPr lang="ru-RU" sz="1050" b="1" u="sng" dirty="0" smtClean="0"/>
          </a:p>
          <a:p>
            <a:pPr lvl="0"/>
            <a:r>
              <a:rPr lang="ru-RU" sz="1050" b="1" dirty="0" smtClean="0"/>
              <a:t>На основании статьи 62 Бюджетного кодекса Российской Федерации:</a:t>
            </a:r>
          </a:p>
          <a:p>
            <a:pPr lvl="0"/>
            <a:r>
              <a:rPr lang="ru-RU" sz="1050" b="1" dirty="0" smtClean="0"/>
              <a:t>50% доходов, получаемых в виде арендной платы за земельные участки, государственная собственность на которые не разграничена с территорий городских поселений и 100% с территорий сельских поселений;</a:t>
            </a:r>
          </a:p>
          <a:p>
            <a:pPr lvl="0"/>
            <a:r>
              <a:rPr lang="ru-RU" sz="1050" b="1" dirty="0" smtClean="0"/>
              <a:t>100% доходов от сдачи в аренду имущества, находящегося в оперативном управлении или составляющего казну муниципальных районов;</a:t>
            </a:r>
          </a:p>
          <a:p>
            <a:pPr lvl="0"/>
            <a:r>
              <a:rPr lang="ru-RU" sz="1050" b="1" dirty="0" smtClean="0"/>
              <a:t>55% платы за негативное воздействие на окружающую среду;</a:t>
            </a:r>
          </a:p>
          <a:p>
            <a:pPr lvl="0"/>
            <a:r>
              <a:rPr lang="ru-RU" sz="1050" b="1" dirty="0" smtClean="0"/>
              <a:t>100% прочих доходов от использования имущества, находящегося в собственности муниципальных районов (плата за социальный </a:t>
            </a:r>
            <a:r>
              <a:rPr lang="ru-RU" sz="1050" b="1" dirty="0" err="1" smtClean="0"/>
              <a:t>найм</a:t>
            </a:r>
            <a:r>
              <a:rPr lang="ru-RU" sz="1050" b="1" dirty="0" smtClean="0"/>
              <a:t> жилья, плата за специальный </a:t>
            </a:r>
            <a:r>
              <a:rPr lang="ru-RU" sz="1050" b="1" dirty="0" err="1" smtClean="0"/>
              <a:t>найм</a:t>
            </a:r>
            <a:r>
              <a:rPr lang="ru-RU" sz="1050" b="1" dirty="0" smtClean="0"/>
              <a:t> жилья);</a:t>
            </a:r>
          </a:p>
          <a:p>
            <a:r>
              <a:rPr lang="ru-RU" sz="1050" b="1" dirty="0" smtClean="0"/>
              <a:t>      -  50%  доходов от продажи земельных участков,  государственная </a:t>
            </a:r>
          </a:p>
          <a:p>
            <a:pPr>
              <a:buNone/>
            </a:pPr>
            <a:r>
              <a:rPr lang="ru-RU" sz="1050" b="1" dirty="0" smtClean="0"/>
              <a:t> собственность на  которые не разграничена, с территорий городских поселений  и 100% с территорий сельских поселений. </a:t>
            </a:r>
          </a:p>
          <a:p>
            <a:pPr>
              <a:spcAft>
                <a:spcPts val="1200"/>
              </a:spcAft>
            </a:pPr>
            <a:r>
              <a:rPr lang="ru-RU" sz="1050" b="1" dirty="0" smtClean="0"/>
              <a:t>- 100%  штрафов, подлежащих зачислению в бюджет муниципального района , ст. 46 Бюджетного кодекса Российской Федерации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Налоговые и неналоговые  доходы МО Западнодвинский район Тверской области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00034" y="881871"/>
          <a:ext cx="8329644" cy="529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935"/>
                <a:gridCol w="1084597"/>
                <a:gridCol w="1156903"/>
                <a:gridCol w="1084597"/>
                <a:gridCol w="939984"/>
                <a:gridCol w="1084597"/>
                <a:gridCol w="911031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2020 г.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2021 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2022 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НАЛОГОВЫЕ И НЕНАЛОГОВЫЕ </a:t>
                      </a: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Arial CYR"/>
                          <a:ea typeface="Times New Roman"/>
                        </a:rPr>
                        <a:t>141809,0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Arial CYR"/>
                          <a:ea typeface="Times New Roman"/>
                        </a:rPr>
                        <a:t>100,0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Arial CYR"/>
                          <a:ea typeface="Times New Roman"/>
                        </a:rPr>
                        <a:t>147997,3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Arial CYR"/>
                          <a:ea typeface="Times New Roman"/>
                        </a:rPr>
                        <a:t>100,0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lv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146878,3</a:t>
                      </a:r>
                      <a:endParaRPr lang="ru-RU" sz="900" b="1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100,0</a:t>
                      </a:r>
                    </a:p>
                  </a:txBody>
                  <a:tcPr marL="68580" marR="68580" marT="0" marB="0" anchor="b"/>
                </a:tc>
              </a:tr>
              <a:tr h="36533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106366,6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75,0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110537,5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74,7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lvl="0"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114969,3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Arial CYR"/>
                          <a:ea typeface="Times New Roman"/>
                        </a:rPr>
                        <a:t>78,3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Акцизы по подакцизным товарам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15587,1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11,0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17494,5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11,8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17494,5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11,9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</a:tr>
              <a:tr h="44070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НАЛОГИ НА СОВОКУПНЫЙ ДОХОД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6804,9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9264,6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6,3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7959,0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5,4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876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т.ч  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Единый налог на вменённый доход для отдельных видов деятельности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6455,0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4,6</a:t>
                      </a:r>
                      <a:endParaRPr lang="ru-RU" sz="10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1613,0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1,1</a:t>
                      </a:r>
                      <a:endParaRPr lang="ru-RU" sz="10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</a:t>
                      </a:r>
                      <a:endParaRPr lang="ru-RU" sz="10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8993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ГОСУДАРСТВЕННАЯ ПОШЛИНА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1221,0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1221,0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1221,0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8365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</a:rPr>
                        <a:t>ДОХОДЫ </a:t>
                      </a: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4786,7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3,4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4786,7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3,2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4786,7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3,3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ПЛАТЕЖИ ПРИ ПОЛЬЗОВАНИИ ПРИРОДНЫМИ РЕСУРСАМИ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121,4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121,7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126,5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6850,0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4,8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4500,0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3,1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250,0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 CYR"/>
                          <a:ea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71,3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71,3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71,3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Динамика налоговых и неналоговых доходов МО</a:t>
            </a:r>
            <a:br>
              <a:rPr lang="ru-RU" sz="2400" b="1" dirty="0" smtClean="0"/>
            </a:br>
            <a:r>
              <a:rPr lang="ru-RU" sz="2400" b="1" dirty="0" smtClean="0"/>
              <a:t>Западнодвинский район Тверской области   (тыс.руб.)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Структура безвозмездных поступлений</a:t>
            </a:r>
            <a:r>
              <a:rPr lang="ru-RU" sz="2200" dirty="0" smtClean="0"/>
              <a:t> </a:t>
            </a:r>
            <a:r>
              <a:rPr lang="ru-RU" sz="2200" b="1" dirty="0" smtClean="0"/>
              <a:t>МО</a:t>
            </a:r>
            <a:r>
              <a:rPr lang="ru-RU" sz="2200" dirty="0" smtClean="0"/>
              <a:t> </a:t>
            </a:r>
            <a:r>
              <a:rPr lang="ru-RU" sz="2200" b="1" dirty="0" smtClean="0"/>
              <a:t>Западнодвинский район Тверской области (тыс.руб.)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РАСХОДЫ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Расходы   бюджета  МО  Западнодвинский  район Тверской области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86724" cy="478634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Начиная с 2014 года муниципальное образование Западнодвинский район Тверской области перешло  к формированию и исполнению местного бюджета на основе муниципальных программ. </a:t>
            </a:r>
          </a:p>
          <a:p>
            <a:endParaRPr lang="ru-RU" sz="2000" dirty="0" smtClean="0"/>
          </a:p>
          <a:p>
            <a:r>
              <a:rPr lang="ru-RU" sz="2000" dirty="0" smtClean="0"/>
              <a:t>Местный бюджет на 2020-2022 годы сформирован на основе 11 муниципальных программ муниципального образования Западнодвинский район Тверской области. </a:t>
            </a:r>
          </a:p>
          <a:p>
            <a:endParaRPr lang="ru-RU" sz="2000" dirty="0" smtClean="0"/>
          </a:p>
          <a:p>
            <a:r>
              <a:rPr lang="ru-RU" sz="2000" dirty="0" smtClean="0"/>
              <a:t>Доля «программных» расходов в бюджете муниципального образования Западнодвинский район Тверской области составляет более    99,3%.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000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76922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Динамика расходов </a:t>
            </a:r>
            <a:r>
              <a:rPr lang="ru-RU" altLang="ru-RU" sz="2200" b="1" dirty="0">
                <a:solidFill>
                  <a:schemeClr val="tx1"/>
                </a:solidFill>
              </a:rPr>
              <a:t>МО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Западнодвинский район</a:t>
            </a:r>
          </a:p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 Тверской  области за 2020 </a:t>
            </a:r>
            <a:r>
              <a:rPr lang="ru-RU" altLang="ru-RU" sz="2200" b="1" dirty="0">
                <a:solidFill>
                  <a:schemeClr val="tx1"/>
                </a:solidFill>
              </a:rPr>
              <a:t>–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2022 годы  (тыс.руб.)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785786" y="1142984"/>
          <a:ext cx="7715304" cy="431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7"/>
          <p:cNvGraphicFramePr>
            <a:graphicFrameLocks/>
          </p:cNvGraphicFramePr>
          <p:nvPr/>
        </p:nvGraphicFramePr>
        <p:xfrm>
          <a:off x="5000628" y="3857628"/>
          <a:ext cx="385765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расходов МО Западнодвинский район Тверской области на 2020 -2022 годы   (тыс.руб.)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471490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Содержимое 7"/>
          <p:cNvGraphicFramePr>
            <a:graphicFrameLocks/>
          </p:cNvGraphicFramePr>
          <p:nvPr/>
        </p:nvGraphicFramePr>
        <p:xfrm>
          <a:off x="4929190" y="1000108"/>
          <a:ext cx="385765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Содержание бюджета для граждан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ВВОДНАЯ ЧАСТЬ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ОБЩАЯ ХАРАКТЕРИСТИКА БЮДЖЕТА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ДОХОДЫ БЮДЖЕТА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b="1" dirty="0" smtClean="0"/>
              <a:t>РАСХОДЫ БЮДЖЕТА</a:t>
            </a: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42976" y="142852"/>
            <a:ext cx="7715304" cy="5847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  <a:buSzPct val="65000"/>
            </a:pPr>
            <a:r>
              <a:rPr lang="ru-RU" altLang="ru-RU" sz="1600" b="1" dirty="0">
                <a:solidFill>
                  <a:schemeClr val="tx1"/>
                </a:solidFill>
              </a:rPr>
              <a:t>РАСХОДЫ МО ЗАПАДНОДВИНСКИЙ РАЙОН ТВЕРСКОЙ ОБЛАСТИ НА РЕАЛИЗАЦИЮ МУНИЦИПАЛЬНЫХ ПРОГРАММ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 НА</a:t>
            </a:r>
            <a:r>
              <a:rPr lang="ru-RU" altLang="ru-RU" sz="1600" b="1" dirty="0" smtClean="0"/>
              <a:t> 2018 – 2023 ГОДЫ   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(ТЫС</a:t>
            </a:r>
            <a:r>
              <a:rPr lang="ru-RU" altLang="ru-RU" sz="1600" b="1" dirty="0">
                <a:solidFill>
                  <a:schemeClr val="tx1"/>
                </a:solidFill>
              </a:rPr>
              <a:t>. РУБ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.)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285720" y="1000108"/>
          <a:ext cx="8572561" cy="5019852"/>
        </p:xfrm>
        <a:graphic>
          <a:graphicData uri="http://schemas.openxmlformats.org/drawingml/2006/table">
            <a:tbl>
              <a:tblPr/>
              <a:tblGrid>
                <a:gridCol w="4449596"/>
                <a:gridCol w="1374840"/>
                <a:gridCol w="1373285"/>
                <a:gridCol w="1374840"/>
              </a:tblGrid>
              <a:tr h="3256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 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15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Развитие системы образования 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160 356,7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154 790,9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152 114,8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Развитие  культуры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31 662,4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30 312,4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30 065,0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62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Развитие физической культуры и спорта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10 267,2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9 327,2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9 327,2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 Молодежная и социальная политика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6 140,7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9 512,7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8 229,0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146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 Обеспечение комплексной безопасности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2 317,0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2 217,0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2 217,0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96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 Развитие экономики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91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  Развитие дорожного хозяйства, общественного транспорта и жилищно-коммунального хозяйства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88 939,5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84 235,1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81 892,0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36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8) Формирование современной городской среды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91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9) Управление муниципальным имуществом и земельными отношениями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3 564,4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3 343,4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3 229,4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91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10) Муниципальное управление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36 606,2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34 378,8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33 321,7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509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11) Управление финансами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12 500,8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12 667,3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13 529,3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1411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353 642,1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340 844,8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333 935,4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«Развитие системы образования» на 2018 – 2023 годы   (тыс.руб.)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329642" cy="4954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6286512" y="1428736"/>
          <a:ext cx="2357454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6500826" y="3000372"/>
          <a:ext cx="2357454" cy="1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6357950" y="4643446"/>
          <a:ext cx="2357454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«Развитие культуры» на 2018 – 2023 годы   (тыс.руб.)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2960"/>
          <a:ext cx="878684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000628" y="1071546"/>
          <a:ext cx="400052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000924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Структура Муниципальной программы «Развитие физической культуры и спорта» на 2018 – 2023 годы</a:t>
            </a:r>
            <a:endParaRPr lang="ru-RU" sz="2000" b="1" dirty="0"/>
          </a:p>
        </p:txBody>
      </p:sp>
      <p:graphicFrame>
        <p:nvGraphicFramePr>
          <p:cNvPr id="5" name="Содержимое 4" descr="Дальнейшее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«Молодежная и социальная политика» на 2018 – 2023 годы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78581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Структура Муниципальной программы «Обеспечение комплексной безопасности жизнедеятельности населения» на 2018 – 2023 годы</a:t>
            </a:r>
            <a:endParaRPr lang="ru-RU" sz="18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3929090" cy="5026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4429124" y="1142984"/>
          <a:ext cx="4286280" cy="264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4500562" y="4000504"/>
          <a:ext cx="4286280" cy="264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«Развитие экономики» на 2018 – 2023 годы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5725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78581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1800" b="1" dirty="0" smtClean="0"/>
              <a:t>Структура Муниципальной программы «Развитие дорожного хозяйства, общественного транспорта и жилищно-коммунального хозяйства» на 2018 – 2023 годы</a:t>
            </a:r>
            <a:endParaRPr lang="ru-RU" sz="18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32964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643570" y="1214422"/>
          <a:ext cx="335758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929322" y="3143248"/>
          <a:ext cx="3000396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715008" y="4643446"/>
          <a:ext cx="3286148" cy="221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1800" b="1" dirty="0" smtClean="0"/>
              <a:t>Структура Муниципальной программы «Формирование современной городской среды» на 2018 – 2024 годы</a:t>
            </a:r>
            <a:endParaRPr lang="ru-RU" sz="18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78581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1800" b="1" dirty="0" smtClean="0"/>
              <a:t>Структура Муниципальной программы «Управление муниципальным имуществом и земельными отношениями» на 2018 – 2023 годы</a:t>
            </a:r>
            <a:endParaRPr lang="ru-RU" sz="18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Финансовый отдел администрации Западнодвинского района Тверской области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 smtClean="0"/>
              <a:t>ВВОДНАЯ  ЧАСТЬ</a:t>
            </a:r>
            <a:endParaRPr lang="ru-RU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«Муниципальное управление» на 2018 – 2023 годы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Структура Муниципальной программы «Управление финансами» на 2018 – 2023 годы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err="1" smtClean="0"/>
              <a:t>Непрограммные</a:t>
            </a:r>
            <a:r>
              <a:rPr lang="ru-RU" sz="2400" b="1" dirty="0" smtClean="0"/>
              <a:t> расходы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2857496"/>
            <a:ext cx="6681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857256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Что такое – «Бюджет для граждан»?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55000" lnSpcReduction="20000"/>
          </a:bodyPr>
          <a:lstStyle/>
          <a:p>
            <a:r>
              <a:rPr lang="ru-RU" i="1" dirty="0" smtClean="0"/>
              <a:t>Открытость и доступность информации являются одними из важных аспектов формирования и исполнения муниципального бюджета. В открытом доступе для всех желающих предлагается широкий круг вопросов, связанных с основами бюджетной политики, с основными характеристиками бюджета и результатами его исполнения. </a:t>
            </a:r>
          </a:p>
          <a:p>
            <a:endParaRPr lang="ru-RU" dirty="0" smtClean="0"/>
          </a:p>
          <a:p>
            <a:r>
              <a:rPr lang="ru-RU" i="1" dirty="0" smtClean="0"/>
              <a:t>«Бюджет для граждан» знакомит с основными положениями бюджета муниципального образования Западнодвинский район Тверской области на 2020 год и плановый период 2021 и 2022 годов.</a:t>
            </a:r>
          </a:p>
          <a:p>
            <a:endParaRPr lang="ru-RU" dirty="0" smtClean="0"/>
          </a:p>
          <a:p>
            <a:r>
              <a:rPr lang="ru-RU" i="1" dirty="0" smtClean="0"/>
              <a:t>Граждане – как налогоплательщики и как потребители муниципальных услуг – могут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каждого человека.</a:t>
            </a:r>
          </a:p>
          <a:p>
            <a:endParaRPr lang="ru-RU" dirty="0" smtClean="0"/>
          </a:p>
          <a:p>
            <a:r>
              <a:rPr lang="ru-RU" i="1" dirty="0" smtClean="0"/>
              <a:t>«Бюджет для граждан» нацелен на получение обратной связи от граждан, которым интересны современные проблемы муниципальных финансов.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Для чего району бюджет?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142985"/>
            <a:ext cx="7000924" cy="41434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-  Обеспечивается </a:t>
            </a:r>
            <a:r>
              <a:rPr lang="ru-RU" sz="3100" dirty="0" smtClean="0"/>
              <a:t>деятельность</a:t>
            </a:r>
            <a:r>
              <a:rPr lang="ru-RU" dirty="0" smtClean="0"/>
              <a:t> органов местного самоуправления и муниципальных учреждений, </a:t>
            </a:r>
          </a:p>
          <a:p>
            <a:pPr>
              <a:buNone/>
            </a:pPr>
            <a:r>
              <a:rPr lang="ru-RU" dirty="0" smtClean="0"/>
              <a:t>         в т.ч. учреждений образования, культуры, спорта;</a:t>
            </a:r>
          </a:p>
          <a:p>
            <a:pPr>
              <a:buNone/>
            </a:pPr>
            <a:r>
              <a:rPr lang="ru-RU" dirty="0" smtClean="0"/>
              <a:t>- Предоставляются меры социальной поддержки;</a:t>
            </a:r>
          </a:p>
          <a:p>
            <a:pPr>
              <a:buNone/>
            </a:pPr>
            <a:r>
              <a:rPr lang="ru-RU" dirty="0" smtClean="0"/>
              <a:t>- Проводятся ремонтные работы дорог;</a:t>
            </a:r>
          </a:p>
          <a:p>
            <a:pPr>
              <a:buNone/>
            </a:pPr>
            <a:r>
              <a:rPr lang="ru-RU" dirty="0" smtClean="0"/>
              <a:t>- Предоставляется финансовая помощь городским и сельским поселениям;</a:t>
            </a:r>
          </a:p>
          <a:p>
            <a:pPr>
              <a:buNone/>
            </a:pPr>
            <a:r>
              <a:rPr lang="ru-RU" dirty="0" smtClean="0"/>
              <a:t>- Осуществляются другие мероприятия, необходимые для социально-экономического развития нашего района.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 ВСЕ ЭТО – РАСХОДНЫЕ</a:t>
            </a:r>
          </a:p>
          <a:p>
            <a:pPr>
              <a:buNone/>
            </a:pPr>
            <a:r>
              <a:rPr lang="ru-RU" b="1" dirty="0" smtClean="0"/>
              <a:t> ОБЯЗАТЕЛЬСТВА.</a:t>
            </a:r>
            <a:endParaRPr lang="ru-RU" dirty="0"/>
          </a:p>
        </p:txBody>
      </p:sp>
      <p:pic>
        <p:nvPicPr>
          <p:cNvPr id="6" name="Рисунок 5" descr="http://rieltor-ask.ru/wp-content/uploads/2015/05/Screenshot_1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929066"/>
            <a:ext cx="38576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Основные понятия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086724" cy="5500726"/>
          </a:xfrm>
        </p:spPr>
        <p:txBody>
          <a:bodyPr>
            <a:normAutofit fontScale="55000" lnSpcReduction="20000"/>
          </a:bodyPr>
          <a:lstStyle/>
          <a:p>
            <a:pPr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/>
              <a:t>В соответствии с Бюджетным кодексом Российской Федерации              </a:t>
            </a:r>
            <a:r>
              <a:rPr lang="ru-RU" b="1" u="sng" dirty="0" smtClean="0"/>
              <a:t>бюджетом</a:t>
            </a:r>
            <a:r>
              <a:rPr lang="ru-RU" dirty="0" smtClean="0"/>
              <a:t> является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                                                     Бюджет состоит из трех основных частей: доходов, расходов и источников финансирования дефицита (профицита) бюджета.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dirty="0" smtClean="0"/>
              <a:t> Под </a:t>
            </a:r>
            <a:r>
              <a:rPr lang="ru-RU" b="1" u="sng" dirty="0" smtClean="0"/>
              <a:t>доходами</a:t>
            </a:r>
            <a:r>
              <a:rPr lang="ru-RU" dirty="0" smtClean="0"/>
              <a:t> бюджета понимаются денежные средств, поступающие в бюджет в безвозмездном и безвозвратном порядке в соответствии с законодательством Российской Федерации. В соответствии с Бюджетным кодексом Российской Федерации доходы бюджета образуются за счет налоговых и неналоговых доходов, а также за счет безвозмездных поступлений.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u="sng" dirty="0" smtClean="0"/>
              <a:t> Расходы </a:t>
            </a:r>
            <a:r>
              <a:rPr lang="ru-RU" dirty="0" smtClean="0"/>
              <a:t>бюджета - это выплачиваемые из бюджета денежные средства, которые направляются на финансовое обеспечение задач и функций государственной власти и местного самоуправления. 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u="sng" dirty="0" smtClean="0"/>
              <a:t>Дефицит бюджета </a:t>
            </a:r>
            <a:r>
              <a:rPr lang="ru-RU" dirty="0" smtClean="0"/>
              <a:t>- превышение расходов бюджета над его доходам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u="sng" dirty="0" smtClean="0"/>
              <a:t>Профицит бюджета </a:t>
            </a:r>
            <a:r>
              <a:rPr lang="ru-RU" dirty="0" smtClean="0"/>
              <a:t>– превышение доходов над расходами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Бюджет –</a:t>
            </a:r>
            <a:br>
              <a:rPr lang="ru-RU" sz="2400" b="1" dirty="0" smtClean="0"/>
            </a:br>
            <a:r>
              <a:rPr lang="ru-RU" sz="2400" b="1" dirty="0" smtClean="0"/>
              <a:t>план доходов и расходов на определенный период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4983179"/>
          </a:xfrm>
        </p:spPr>
        <p:txBody>
          <a:bodyPr>
            <a:normAutofit fontScale="47500" lnSpcReduction="20000"/>
          </a:bodyPr>
          <a:lstStyle/>
          <a:p>
            <a:r>
              <a:rPr lang="ru-RU" sz="4200" i="1" dirty="0" smtClean="0"/>
              <a:t>Бюджет  - от </a:t>
            </a:r>
            <a:r>
              <a:rPr lang="ru-RU" sz="4200" i="1" dirty="0" err="1" smtClean="0"/>
              <a:t>старонормандского</a:t>
            </a:r>
            <a:r>
              <a:rPr lang="ru-RU" sz="4200" i="1" dirty="0" smtClean="0"/>
              <a:t> </a:t>
            </a:r>
            <a:r>
              <a:rPr lang="en-US" sz="4200" i="1" dirty="0" err="1" smtClean="0"/>
              <a:t>bougette</a:t>
            </a:r>
            <a:r>
              <a:rPr lang="ru-RU" sz="4200" i="1" dirty="0" smtClean="0"/>
              <a:t> – кошель, сумка, кожаный мешок</a:t>
            </a:r>
            <a:endParaRPr lang="ru-RU" sz="4200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i="1" dirty="0" smtClean="0"/>
          </a:p>
          <a:p>
            <a:r>
              <a:rPr lang="ru-RU" i="1" dirty="0" smtClean="0"/>
              <a:t>Цель составления бюджета – учет объема поступивших и расходуемых денежных средств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4429124" y="2143116"/>
            <a:ext cx="3643338" cy="2857520"/>
          </a:xfrm>
          <a:prstGeom prst="snip1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РАСХОДЫ БЮДЖЕТА –                                                                 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выплачиваемые из бюджета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денежные средства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100" b="1" dirty="0" smtClean="0">
                <a:solidFill>
                  <a:schemeClr val="tx1"/>
                </a:solidFill>
              </a:rPr>
              <a:t>  </a:t>
            </a:r>
          </a:p>
          <a:p>
            <a:endParaRPr lang="ru-RU" sz="1100" dirty="0" smtClean="0">
              <a:solidFill>
                <a:schemeClr val="tx1"/>
              </a:solidFill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-По типам расходных обязательств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-По муниципальным программа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-По функциям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-По экономическому содержанию</a:t>
            </a:r>
          </a:p>
          <a:p>
            <a:endParaRPr lang="ru-RU" sz="800" dirty="0" smtClean="0">
              <a:solidFill>
                <a:schemeClr val="tx1"/>
              </a:solidFill>
            </a:endParaRPr>
          </a:p>
          <a:p>
            <a:pPr lvl="0"/>
            <a:endParaRPr lang="ru-RU" sz="800" dirty="0" smtClean="0">
              <a:solidFill>
                <a:schemeClr val="tx1"/>
              </a:solidFill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500034" y="2071678"/>
            <a:ext cx="3571900" cy="2928959"/>
          </a:xfrm>
          <a:prstGeom prst="snip1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                       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                          ДОХОДЫ БЮДЖЕТА –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               поступающие в бюджет на</a:t>
            </a: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безвозмездной и безвозвратной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основе денежные средства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100" b="1" dirty="0" smtClean="0">
                <a:solidFill>
                  <a:schemeClr val="tx1"/>
                </a:solidFill>
              </a:rPr>
              <a:t> </a:t>
            </a:r>
            <a:endParaRPr lang="ru-RU" sz="1100" dirty="0" smtClean="0">
              <a:solidFill>
                <a:schemeClr val="tx1"/>
              </a:solidFill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-Налоговые доходы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-Неналоговые доходы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</a:rPr>
              <a:t>-Безвозмездные поступления</a:t>
            </a:r>
            <a:endParaRPr lang="ru-RU" sz="1400" dirty="0"/>
          </a:p>
        </p:txBody>
      </p:sp>
      <p:pic>
        <p:nvPicPr>
          <p:cNvPr id="8" name="Рисунок 7" descr="C:\Users\1\Desktop\p1_2090619402846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3116"/>
            <a:ext cx="102489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1\Desktop\gol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2571745"/>
            <a:ext cx="75247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 smtClean="0"/>
              <a:t>ОБЩАЯ ХАРАКТЕРИСТИКА</a:t>
            </a: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b="1" dirty="0" smtClean="0"/>
              <a:t>БЮДЖЕТА</a:t>
            </a:r>
            <a:endParaRPr lang="ru-RU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286676" cy="78581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Основные принципы формирования местного бюджета  на 2020 год и на плановый период 2021 и 2022 годов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086724" cy="514353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- мобилизация доходного потенциала;</a:t>
            </a:r>
          </a:p>
          <a:p>
            <a:r>
              <a:rPr lang="ru-RU" sz="2000" dirty="0" smtClean="0"/>
              <a:t>- преемственность основных направлений бюджетной и  налоговой политики;</a:t>
            </a:r>
          </a:p>
          <a:p>
            <a:r>
              <a:rPr lang="ru-RU" sz="2000" dirty="0" smtClean="0"/>
              <a:t> - привлечение федеральных и областных средств на развитие инфраструктуры района;</a:t>
            </a:r>
          </a:p>
          <a:p>
            <a:r>
              <a:rPr lang="ru-RU" sz="2000" dirty="0" smtClean="0"/>
              <a:t> - прогнозирование доходной части исходя из реалистичной оценки ситуации в экономике;</a:t>
            </a:r>
          </a:p>
          <a:p>
            <a:r>
              <a:rPr lang="ru-RU" sz="2000" dirty="0" smtClean="0"/>
              <a:t> - планирование расходов в соответствии с прогнозируемым объёмом доходов;</a:t>
            </a:r>
          </a:p>
          <a:p>
            <a:r>
              <a:rPr lang="ru-RU" sz="2000" dirty="0" smtClean="0"/>
              <a:t> - выполнение принятых долговых обязательств в полном объеме в уставленные сроки;</a:t>
            </a:r>
          </a:p>
          <a:p>
            <a:r>
              <a:rPr lang="ru-RU" sz="2000" dirty="0" smtClean="0"/>
              <a:t> - максимальная концентрация имеющихся финансовых ресурсов на приоритетных направлениях муниципальных программ;</a:t>
            </a:r>
          </a:p>
          <a:p>
            <a:r>
              <a:rPr lang="ru-RU" sz="2000" b="1" dirty="0" smtClean="0"/>
              <a:t>- </a:t>
            </a:r>
            <a:r>
              <a:rPr lang="ru-RU" sz="2000" dirty="0" smtClean="0"/>
              <a:t>обеспечение сбалансированности местного бюджета и бюджетов городских  и сельских поселений;</a:t>
            </a:r>
          </a:p>
          <a:p>
            <a:r>
              <a:rPr lang="ru-RU" sz="2000" dirty="0" smtClean="0"/>
              <a:t> -повышение степени прозрачности и открытости.</a:t>
            </a:r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2163</Words>
  <Application>Microsoft Office PowerPoint</Application>
  <PresentationFormat>Экран (4:3)</PresentationFormat>
  <Paragraphs>446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Финансовый отдел администрации Западнодвинского района Тверской области</vt:lpstr>
      <vt:lpstr>Содержание бюджета для граждан</vt:lpstr>
      <vt:lpstr>Финансовый отдел администрации Западнодвинского района Тверской области</vt:lpstr>
      <vt:lpstr>Что такое – «Бюджет для граждан»?</vt:lpstr>
      <vt:lpstr>Для чего району бюджет?</vt:lpstr>
      <vt:lpstr>Основные понятия</vt:lpstr>
      <vt:lpstr>Бюджет – план доходов и расходов на определенный период</vt:lpstr>
      <vt:lpstr>Слайд 8</vt:lpstr>
      <vt:lpstr> Основные принципы формирования местного бюджета  на 2020 год и на плановый период 2021 и 2022 годов </vt:lpstr>
      <vt:lpstr>Основные характеристики местного бюджета на 2020 год и на плановый период 2021 и 2022 годов (тыс.руб.)</vt:lpstr>
      <vt:lpstr>Слайд 11</vt:lpstr>
      <vt:lpstr>Формирование доходов МО Западнодвинский район Тверской области  на 2020  год и на плановый период 2021 и 2022 годов</vt:lpstr>
      <vt:lpstr>Налоговые и неналоговые  доходы МО Западнодвинский район Тверской области</vt:lpstr>
      <vt:lpstr>Динамика налоговых и неналоговых доходов МО Западнодвинский район Тверской области   (тыс.руб.)</vt:lpstr>
      <vt:lpstr> Структура безвозмездных поступлений МО Западнодвинский район Тверской области (тыс.руб.) </vt:lpstr>
      <vt:lpstr>Слайд 16</vt:lpstr>
      <vt:lpstr> Расходы   бюджета  МО  Западнодвинский  район Тверской области </vt:lpstr>
      <vt:lpstr>Слайд 18</vt:lpstr>
      <vt:lpstr>Структура расходов МО Западнодвинский район Тверской области на 2020 -2022 годы   (тыс.руб.)</vt:lpstr>
      <vt:lpstr>Слайд 20</vt:lpstr>
      <vt:lpstr>Структура Муниципальной программы «Развитие системы образования» на 2018 – 2023 годы   (тыс.руб.)</vt:lpstr>
      <vt:lpstr>Структура Муниципальной программы «Развитие культуры» на 2018 – 2023 годы   (тыс.руб.)</vt:lpstr>
      <vt:lpstr>Структура Муниципальной программы «Развитие физической культуры и спорта» на 2018 – 2023 годы</vt:lpstr>
      <vt:lpstr>Структура Муниципальной программы «Молодежная и социальная политика» на 2018 – 2023 годы</vt:lpstr>
      <vt:lpstr>Структура Муниципальной программы «Обеспечение комплексной безопасности жизнедеятельности населения» на 2018 – 2023 годы</vt:lpstr>
      <vt:lpstr>Структура Муниципальной программы «Развитие экономики» на 2018 – 2023 годы</vt:lpstr>
      <vt:lpstr>Структура Муниципальной программы «Развитие дорожного хозяйства, общественного транспорта и жилищно-коммунального хозяйства» на 2018 – 2023 годы</vt:lpstr>
      <vt:lpstr>Структура Муниципальной программы «Формирование современной городской среды» на 2018 – 2024 годы</vt:lpstr>
      <vt:lpstr>Структура Муниципальной программы «Управление муниципальным имуществом и земельными отношениями» на 2018 – 2023 годы</vt:lpstr>
      <vt:lpstr>Структура Муниципальной программы «Муниципальное управление» на 2018 – 2023 годы</vt:lpstr>
      <vt:lpstr>Структура Муниципальной программы «Управление финансами» на 2018 – 2023 годы</vt:lpstr>
      <vt:lpstr>Непрограммные расходы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248</cp:revision>
  <dcterms:created xsi:type="dcterms:W3CDTF">2016-11-21T09:56:20Z</dcterms:created>
  <dcterms:modified xsi:type="dcterms:W3CDTF">2019-11-23T08:01:47Z</dcterms:modified>
</cp:coreProperties>
</file>