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38"/>
  </p:notesMasterIdLst>
  <p:handoutMasterIdLst>
    <p:handoutMasterId r:id="rId39"/>
  </p:handoutMasterIdLst>
  <p:sldIdLst>
    <p:sldId id="309" r:id="rId4"/>
    <p:sldId id="311" r:id="rId5"/>
    <p:sldId id="343" r:id="rId6"/>
    <p:sldId id="345" r:id="rId7"/>
    <p:sldId id="344" r:id="rId8"/>
    <p:sldId id="346" r:id="rId9"/>
    <p:sldId id="331" r:id="rId10"/>
    <p:sldId id="314" r:id="rId11"/>
    <p:sldId id="259" r:id="rId12"/>
    <p:sldId id="325" r:id="rId13"/>
    <p:sldId id="260" r:id="rId14"/>
    <p:sldId id="333" r:id="rId15"/>
    <p:sldId id="335" r:id="rId16"/>
    <p:sldId id="334" r:id="rId17"/>
    <p:sldId id="326" r:id="rId18"/>
    <p:sldId id="270" r:id="rId19"/>
    <p:sldId id="336" r:id="rId20"/>
    <p:sldId id="268" r:id="rId21"/>
    <p:sldId id="274" r:id="rId22"/>
    <p:sldId id="276" r:id="rId23"/>
    <p:sldId id="328" r:id="rId24"/>
    <p:sldId id="280" r:id="rId25"/>
    <p:sldId id="287" r:id="rId26"/>
    <p:sldId id="348" r:id="rId27"/>
    <p:sldId id="349" r:id="rId28"/>
    <p:sldId id="350" r:id="rId29"/>
    <p:sldId id="351" r:id="rId30"/>
    <p:sldId id="362" r:id="rId31"/>
    <p:sldId id="361" r:id="rId32"/>
    <p:sldId id="352" r:id="rId33"/>
    <p:sldId id="363" r:id="rId34"/>
    <p:sldId id="364" r:id="rId35"/>
    <p:sldId id="359" r:id="rId36"/>
    <p:sldId id="341" r:id="rId3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FEEE"/>
    <a:srgbClr val="3FCD42"/>
    <a:srgbClr val="60E955"/>
    <a:srgbClr val="018D76"/>
    <a:srgbClr val="73CB77"/>
    <a:srgbClr val="F87946"/>
    <a:srgbClr val="55E83C"/>
    <a:srgbClr val="6A25E7"/>
    <a:srgbClr val="C6A446"/>
    <a:srgbClr val="3FCDAB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64" autoAdjust="0"/>
    <p:restoredTop sz="94645" autoAdjust="0"/>
  </p:normalViewPr>
  <p:slideViewPr>
    <p:cSldViewPr>
      <p:cViewPr>
        <p:scale>
          <a:sx n="70" d="100"/>
          <a:sy n="70" d="100"/>
        </p:scale>
        <p:origin x="-571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Налоговае доходы</c:v>
                </c:pt>
              </c:strCache>
            </c:strRef>
          </c:tx>
          <c:dLbls>
            <c:dLbl>
              <c:idx val="0"/>
              <c:layout>
                <c:manualLayout>
                  <c:x val="-3.0131615847047368E-3"/>
                  <c:y val="3.7458044041221612E-2"/>
                </c:manualLayout>
              </c:layout>
              <c:showVal val="1"/>
            </c:dLbl>
            <c:dLbl>
              <c:idx val="1"/>
              <c:layout>
                <c:manualLayout>
                  <c:x val="-7.9848781994675808E-2"/>
                  <c:y val="-6.4213789784951333E-2"/>
                </c:manualLayout>
              </c:layout>
              <c:showVal val="1"/>
            </c:dLbl>
            <c:dLbl>
              <c:idx val="2"/>
              <c:layout>
                <c:manualLayout>
                  <c:x val="-5.5743489317037924E-2"/>
                  <c:y val="-6.4213789784951333E-2"/>
                </c:manualLayout>
              </c:layout>
              <c:showVal val="1"/>
            </c:dLbl>
            <c:dLbl>
              <c:idx val="3"/>
              <c:layout>
                <c:manualLayout>
                  <c:x val="-4.0677681393513923E-2"/>
                  <c:y val="-7.4916088082444085E-2"/>
                </c:manualLayout>
              </c:layout>
              <c:showVal val="1"/>
            </c:dLbl>
            <c:showVal val="1"/>
          </c:dLbls>
          <c:cat>
            <c:strRef>
              <c:f>Лист1!$A$2:$A$11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4"/>
                <c:pt idx="0">
                  <c:v>93956.9</c:v>
                </c:pt>
                <c:pt idx="1">
                  <c:v>120014.3</c:v>
                </c:pt>
                <c:pt idx="2">
                  <c:v>133267.6</c:v>
                </c:pt>
                <c:pt idx="3">
                  <c:v>135113.29999999999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5197423770570823E-2"/>
                  <c:y val="-6.9564938933698042E-2"/>
                </c:manualLayout>
              </c:layout>
              <c:showVal val="1"/>
            </c:dLbl>
            <c:dLbl>
              <c:idx val="1"/>
              <c:layout>
                <c:manualLayout>
                  <c:x val="-6.3276393278799067E-2"/>
                  <c:y val="-8.2942811805561026E-2"/>
                </c:manualLayout>
              </c:layout>
              <c:showVal val="1"/>
            </c:dLbl>
            <c:dLbl>
              <c:idx val="2"/>
              <c:layout>
                <c:manualLayout>
                  <c:x val="-1.355922713117122E-2"/>
                  <c:y val="-5.6187066061832332E-2"/>
                </c:manualLayout>
              </c:layout>
              <c:showVal val="1"/>
            </c:dLbl>
            <c:dLbl>
              <c:idx val="3"/>
              <c:layout>
                <c:manualLayout>
                  <c:x val="-1.5065807923523591E-2"/>
                  <c:y val="-7.2240513508070106E-2"/>
                </c:manualLayout>
              </c:layout>
              <c:showVal val="1"/>
            </c:dLbl>
            <c:showVal val="1"/>
          </c:dLbls>
          <c:cat>
            <c:strRef>
              <c:f>Лист1!$A$2:$A$11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4"/>
                <c:pt idx="0">
                  <c:v>8745</c:v>
                </c:pt>
                <c:pt idx="1">
                  <c:v>8532.2999999999956</c:v>
                </c:pt>
                <c:pt idx="2">
                  <c:v>10090.4</c:v>
                </c:pt>
                <c:pt idx="3">
                  <c:v>10553.4</c:v>
                </c:pt>
              </c:numCache>
            </c:numRef>
          </c:val>
        </c:ser>
        <c:marker val="1"/>
        <c:axId val="147729024"/>
        <c:axId val="147837312"/>
      </c:lineChart>
      <c:catAx>
        <c:axId val="147729024"/>
        <c:scaling>
          <c:orientation val="minMax"/>
        </c:scaling>
        <c:axPos val="b"/>
        <c:tickLblPos val="nextTo"/>
        <c:crossAx val="147837312"/>
        <c:crosses val="autoZero"/>
        <c:auto val="1"/>
        <c:lblAlgn val="ctr"/>
        <c:lblOffset val="100"/>
      </c:catAx>
      <c:valAx>
        <c:axId val="147837312"/>
        <c:scaling>
          <c:orientation val="minMax"/>
        </c:scaling>
        <c:axPos val="l"/>
        <c:majorGridlines/>
        <c:numFmt formatCode="General" sourceLinked="1"/>
        <c:tickLblPos val="nextTo"/>
        <c:crossAx val="1477290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96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Правопорядок и общественная безопасность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5.7813506828480986E-2"/>
                  <c:y val="8.888826674878952E-3"/>
                </c:manualLayout>
              </c:layout>
              <c:showVal val="1"/>
            </c:dLbl>
            <c:dLbl>
              <c:idx val="1"/>
              <c:layout>
                <c:manualLayout>
                  <c:x val="6.3594857511328942E-2"/>
                  <c:y val="4.4444133374394578E-3"/>
                </c:manualLayout>
              </c:layout>
              <c:showVal val="1"/>
            </c:dLbl>
            <c:dLbl>
              <c:idx val="2"/>
              <c:layout>
                <c:manualLayout>
                  <c:x val="5.6368169157768634E-2"/>
                  <c:y val="-2.2222066687197358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- 2391,0</c:v>
                </c:pt>
                <c:pt idx="1">
                  <c:v>2019 год - 2234,4</c:v>
                </c:pt>
                <c:pt idx="2">
                  <c:v>2020 год - 2236,0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77.3</c:v>
                </c:pt>
                <c:pt idx="1">
                  <c:v>41.1</c:v>
                </c:pt>
                <c:pt idx="2">
                  <c:v>86.5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Административная комиссия</c:v>
                </c:pt>
              </c:strCache>
            </c:strRef>
          </c:tx>
          <c:spPr>
            <a:solidFill>
              <a:srgbClr val="018D76"/>
            </a:solidFill>
          </c:spPr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6.5040195182040961E-2"/>
                  <c:y val="-4.4444133374394578E-3"/>
                </c:manualLayout>
              </c:layout>
              <c:showVal val="1"/>
            </c:dLbl>
            <c:dLbl>
              <c:idx val="2"/>
              <c:layout>
                <c:manualLayout>
                  <c:x val="7.0821545864888896E-2"/>
                  <c:y val="-1.999986001847762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- 2391,0</c:v>
                </c:pt>
                <c:pt idx="1">
                  <c:v>2019 год - 2234,4</c:v>
                </c:pt>
                <c:pt idx="2">
                  <c:v>2020 год - 2236,0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132</c:v>
                </c:pt>
                <c:pt idx="1">
                  <c:v>132</c:v>
                </c:pt>
                <c:pt idx="2">
                  <c:v>132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Безопасность дорожного движения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2.2222066687197358E-3"/>
                </c:manualLayout>
              </c:layout>
              <c:showVal val="1"/>
            </c:dLbl>
            <c:dLbl>
              <c:idx val="2"/>
              <c:layout>
                <c:manualLayout>
                  <c:x val="7.515755887702498E-2"/>
                  <c:y val="-1.999986001847762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- 2391,0</c:v>
                </c:pt>
                <c:pt idx="1">
                  <c:v>2019 год - 2234,4</c:v>
                </c:pt>
                <c:pt idx="2">
                  <c:v>2020 год - 2236,0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21</c:v>
                </c:pt>
                <c:pt idx="1">
                  <c:v>20.100000000000001</c:v>
                </c:pt>
                <c:pt idx="2">
                  <c:v>18.600000000000001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 и ЧС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-1.5555446681038023E-2"/>
                </c:manualLayout>
              </c:layout>
              <c:showVal val="1"/>
            </c:dLbl>
            <c:dLbl>
              <c:idx val="2"/>
              <c:layout>
                <c:manualLayout>
                  <c:x val="7.3712107400197333E-2"/>
                  <c:y val="-4.444413337439457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- 2391,0</c:v>
                </c:pt>
                <c:pt idx="1">
                  <c:v>2019 год - 2234,4</c:v>
                </c:pt>
                <c:pt idx="2">
                  <c:v>2020 год - 2236,0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3"/>
                <c:pt idx="0">
                  <c:v>73.5</c:v>
                </c:pt>
                <c:pt idx="1">
                  <c:v>64.400000000000006</c:v>
                </c:pt>
                <c:pt idx="2">
                  <c:v>64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ЕДДС</c:v>
                </c:pt>
              </c:strCache>
            </c:strRef>
          </c:tx>
          <c:dLbls>
            <c:dLbl>
              <c:idx val="0"/>
              <c:layout>
                <c:manualLayout>
                  <c:x val="6.2149519840616833E-2"/>
                  <c:y val="-5.5555341694896274E-2"/>
                </c:manualLayout>
              </c:layout>
              <c:showVal val="1"/>
            </c:dLbl>
            <c:dLbl>
              <c:idx val="1"/>
              <c:layout>
                <c:manualLayout>
                  <c:x val="7.6602896547737109E-2"/>
                  <c:y val="-5.7777373386712953E-2"/>
                </c:manualLayout>
              </c:layout>
              <c:showVal val="1"/>
            </c:dLbl>
            <c:dLbl>
              <c:idx val="2"/>
              <c:layout>
                <c:manualLayout>
                  <c:x val="8.2384247230584989E-2"/>
                  <c:y val="-5.1110753380553757E-2"/>
                </c:manualLayout>
              </c:layout>
              <c:showVal val="1"/>
            </c:dLbl>
            <c:delete val="1"/>
          </c:dLbls>
          <c:cat>
            <c:strRef>
              <c:f>Лист1!$A$2:$A$8</c:f>
              <c:strCache>
                <c:ptCount val="3"/>
                <c:pt idx="0">
                  <c:v>2018 год - 2391,0</c:v>
                </c:pt>
                <c:pt idx="1">
                  <c:v>2019 год - 2234,4</c:v>
                </c:pt>
                <c:pt idx="2">
                  <c:v>2020 год - 2236,0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3"/>
                <c:pt idx="0">
                  <c:v>1997.9</c:v>
                </c:pt>
                <c:pt idx="1">
                  <c:v>1907.9</c:v>
                </c:pt>
                <c:pt idx="2">
                  <c:v>1934.9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Предупреждение болезней животных</c:v>
                </c:pt>
              </c:strCache>
            </c:strRef>
          </c:tx>
          <c:dLbls>
            <c:dLbl>
              <c:idx val="0"/>
              <c:layout>
                <c:manualLayout>
                  <c:x val="6.0704182169904787E-2"/>
                  <c:y val="-4.4444133374394575E-2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-2.6666480024636747E-2"/>
                </c:manualLayout>
              </c:layout>
              <c:showVal val="1"/>
            </c:dLbl>
            <c:dLbl>
              <c:idx val="2"/>
              <c:layout>
                <c:manualLayout>
                  <c:x val="6.5040195182040739E-2"/>
                  <c:y val="-2.66664800246367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- 2391,0</c:v>
                </c:pt>
                <c:pt idx="1">
                  <c:v>2019 год - 2234,4</c:v>
                </c:pt>
                <c:pt idx="2">
                  <c:v>2020 год - 2236,0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3"/>
                <c:pt idx="0">
                  <c:v>89.3</c:v>
                </c:pt>
                <c:pt idx="1">
                  <c:v>68.900000000000006</c:v>
                </c:pt>
              </c:numCache>
            </c:numRef>
          </c:val>
        </c:ser>
        <c:shape val="cylinder"/>
        <c:axId val="3228032"/>
        <c:axId val="3229568"/>
        <c:axId val="0"/>
      </c:bar3DChart>
      <c:catAx>
        <c:axId val="322803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3229568"/>
        <c:crosses val="autoZero"/>
        <c:auto val="1"/>
        <c:lblAlgn val="ctr"/>
        <c:lblOffset val="100"/>
      </c:catAx>
      <c:valAx>
        <c:axId val="3229568"/>
        <c:scaling>
          <c:orientation val="minMax"/>
        </c:scaling>
        <c:axPos val="l"/>
        <c:majorGridlines/>
        <c:numFmt formatCode="General" sourceLinked="1"/>
        <c:tickLblPos val="nextTo"/>
        <c:crossAx val="322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35058634760211682"/>
          <c:w val="0.27301757143666838"/>
          <c:h val="0.5927435328536634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предпринимательства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2018 год  100,0</c:v>
                </c:pt>
                <c:pt idx="1">
                  <c:v>2019 год         58,2</c:v>
                </c:pt>
                <c:pt idx="2">
                  <c:v>2020 год     49,5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20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туризма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2018 год  100,0</c:v>
                </c:pt>
                <c:pt idx="1">
                  <c:v>2019 год         58,2</c:v>
                </c:pt>
                <c:pt idx="2">
                  <c:v>2020 год     49,5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80</c:v>
                </c:pt>
                <c:pt idx="1">
                  <c:v>48.2</c:v>
                </c:pt>
                <c:pt idx="2">
                  <c:v>49.5</c:v>
                </c:pt>
              </c:numCache>
            </c:numRef>
          </c:val>
        </c:ser>
        <c:gapWidth val="75"/>
        <c:shape val="cylinder"/>
        <c:axId val="157902336"/>
        <c:axId val="157903872"/>
        <c:axId val="0"/>
      </c:bar3DChart>
      <c:catAx>
        <c:axId val="1579023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7903872"/>
        <c:crosses val="autoZero"/>
        <c:auto val="1"/>
        <c:lblAlgn val="ctr"/>
        <c:lblOffset val="100"/>
      </c:catAx>
      <c:valAx>
        <c:axId val="157903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57902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30320531900315478"/>
          <c:w val="0.38638166547451758"/>
          <c:h val="0.68345057399791498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16"/>
          <c:y val="3.6828967844537208E-2"/>
          <c:w val="0.59685750513189961"/>
          <c:h val="0.8576415230262818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ЖКХ</c:v>
                </c:pt>
              </c:strCache>
            </c:strRef>
          </c:tx>
          <c:dLbls>
            <c:dLbl>
              <c:idx val="0"/>
              <c:layout>
                <c:manualLayout>
                  <c:x val="7.8852494696507028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556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9.6056562469238382E-2"/>
                  <c:y val="1.08400325303401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- 69131,9</c:v>
                </c:pt>
                <c:pt idx="1">
                  <c:v>2019 год - 76374,2</c:v>
                </c:pt>
                <c:pt idx="2">
                  <c:v>2020 год - 90275,2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17290.7</c:v>
                </c:pt>
                <c:pt idx="1">
                  <c:v>17196.900000000001</c:v>
                </c:pt>
                <c:pt idx="2">
                  <c:v>22543.3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1755630192298862E-2"/>
                  <c:y val="1.3008039036408207E-2"/>
                </c:manualLayout>
              </c:layout>
              <c:showVal val="1"/>
            </c:dLbl>
            <c:dLbl>
              <c:idx val="1"/>
              <c:layout>
                <c:manualLayout>
                  <c:x val="9.175563019229886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3189311914053163E-2"/>
                  <c:y val="-2.168006506068029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- 69131,9</c:v>
                </c:pt>
                <c:pt idx="1">
                  <c:v>2019 год - 76374,2</c:v>
                </c:pt>
                <c:pt idx="2">
                  <c:v>2020 год - 90275,2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44876.7</c:v>
                </c:pt>
                <c:pt idx="1">
                  <c:v>52377.8</c:v>
                </c:pt>
                <c:pt idx="2">
                  <c:v>49651.1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8.7454585027034501E-2"/>
                  <c:y val="4.3360130121360583E-3"/>
                </c:manualLayout>
              </c:layout>
              <c:showVal val="1"/>
            </c:dLbl>
            <c:dLbl>
              <c:idx val="1"/>
              <c:layout>
                <c:manualLayout>
                  <c:x val="9.318931191405316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1755630192298862E-2"/>
                  <c:y val="-4.336013012136058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- 69131,9</c:v>
                </c:pt>
                <c:pt idx="1">
                  <c:v>2019 год - 76374,2</c:v>
                </c:pt>
                <c:pt idx="2">
                  <c:v>2020 год - 90275,2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6964.5</c:v>
                </c:pt>
                <c:pt idx="1">
                  <c:v>6799.5</c:v>
                </c:pt>
                <c:pt idx="2">
                  <c:v>18080.8</c:v>
                </c:pt>
              </c:numCache>
            </c:numRef>
          </c:val>
        </c:ser>
        <c:shape val="box"/>
        <c:axId val="157924736"/>
        <c:axId val="158020736"/>
        <c:axId val="0"/>
      </c:bar3DChart>
      <c:catAx>
        <c:axId val="157924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58020736"/>
        <c:crosses val="autoZero"/>
        <c:auto val="1"/>
        <c:lblAlgn val="ctr"/>
        <c:lblOffset val="100"/>
      </c:catAx>
      <c:valAx>
        <c:axId val="158020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792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1334819697557298"/>
          <c:w val="0.25745345162825606"/>
          <c:h val="0.59822899621071624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дворовых террторий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4.2490597383419114E-2"/>
                  <c:y val="-3.97659877317246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2018 год  6917,5</c:v>
                </c:pt>
                <c:pt idx="1">
                  <c:v>2019 год   7602,9</c:v>
                </c:pt>
                <c:pt idx="2">
                  <c:v>2020 год     8589,2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1891.4</c:v>
                </c:pt>
                <c:pt idx="1">
                  <c:v>2555</c:v>
                </c:pt>
                <c:pt idx="2">
                  <c:v>1347.8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 территорий общего пользования</c:v>
                </c:pt>
              </c:strCache>
            </c:strRef>
          </c:tx>
          <c:spPr>
            <a:solidFill>
              <a:srgbClr val="3FCD42"/>
            </a:solidFill>
          </c:spPr>
          <c:dLbls>
            <c:dLbl>
              <c:idx val="0"/>
              <c:layout>
                <c:manualLayout>
                  <c:x val="3.5164632317312351E-2"/>
                  <c:y val="-2.105248422997638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2018 год  6917,5</c:v>
                </c:pt>
                <c:pt idx="1">
                  <c:v>2019 год   7602,9</c:v>
                </c:pt>
                <c:pt idx="2">
                  <c:v>2020 год     8589,2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5026.1000000000004</c:v>
                </c:pt>
                <c:pt idx="1">
                  <c:v>5047.9000000000005</c:v>
                </c:pt>
                <c:pt idx="2">
                  <c:v>7241.4</c:v>
                </c:pt>
              </c:numCache>
            </c:numRef>
          </c:val>
        </c:ser>
        <c:gapWidth val="75"/>
        <c:shape val="cylinder"/>
        <c:axId val="158051712"/>
        <c:axId val="158069888"/>
        <c:axId val="0"/>
      </c:bar3DChart>
      <c:catAx>
        <c:axId val="1580517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8069888"/>
        <c:crosses val="autoZero"/>
        <c:auto val="1"/>
        <c:lblAlgn val="ctr"/>
        <c:lblOffset val="100"/>
      </c:catAx>
      <c:valAx>
        <c:axId val="1580698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58051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24940452597099291"/>
          <c:w val="0.34535626110431855"/>
          <c:h val="0.73725136703007865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388"/>
          <c:y val="3.6828967844537208E-2"/>
          <c:w val="0.59685750513189995"/>
          <c:h val="0.8576415230262813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dLbl>
              <c:idx val="0"/>
              <c:layout>
                <c:manualLayout>
                  <c:x val="7.8852494696506986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417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8.8165358056369963E-2"/>
                  <c:y val="1.08399485990008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2018 год - 4034,7</c:v>
                </c:pt>
                <c:pt idx="1">
                  <c:v>2019 год - 3847,0</c:v>
                </c:pt>
                <c:pt idx="2">
                  <c:v>2020 год - 3521,0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3"/>
                <c:pt idx="0">
                  <c:v>2545.6</c:v>
                </c:pt>
                <c:pt idx="1">
                  <c:v>2615.8000000000002</c:v>
                </c:pt>
                <c:pt idx="2">
                  <c:v>2803.9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Управление земельными ресурсами</c:v>
                </c:pt>
              </c:strCache>
            </c:strRef>
          </c:tx>
          <c:dLbls>
            <c:dLbl>
              <c:idx val="0"/>
              <c:layout>
                <c:manualLayout>
                  <c:x val="7.598513125299719E-2"/>
                  <c:y val="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417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8.888826674878924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2018 год - 4034,7</c:v>
                </c:pt>
                <c:pt idx="1">
                  <c:v>2019 год - 3847,0</c:v>
                </c:pt>
                <c:pt idx="2">
                  <c:v>2020 год - 3521,0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3"/>
                <c:pt idx="0">
                  <c:v>209.5</c:v>
                </c:pt>
                <c:pt idx="1">
                  <c:v>100</c:v>
                </c:pt>
                <c:pt idx="2">
                  <c:v>248.7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6.8816722644224032E-2"/>
                  <c:y val="1.51760455424761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2018 год - 4034,7</c:v>
                </c:pt>
                <c:pt idx="1">
                  <c:v>2019 год - 3847,0</c:v>
                </c:pt>
                <c:pt idx="2">
                  <c:v>2020 год - 3521,0</c:v>
                </c:pt>
              </c:strCache>
            </c:strRef>
          </c:cat>
          <c:val>
            <c:numRef>
              <c:f>Лист1!$D$2:$D$6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имуществом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0"/>
              <c:layout>
                <c:manualLayout>
                  <c:x val="8.8888266748789246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8.4587221583525232E-2"/>
                  <c:y val="-4.3360130121360583E-3"/>
                </c:manualLayout>
              </c:layout>
              <c:showVal val="1"/>
            </c:dLbl>
            <c:dLbl>
              <c:idx val="2"/>
              <c:layout>
                <c:manualLayout>
                  <c:x val="7.0250404365978528E-2"/>
                  <c:y val="-6.504019518204085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3"/>
                <c:pt idx="0">
                  <c:v>2018 год - 4034,7</c:v>
                </c:pt>
                <c:pt idx="1">
                  <c:v>2019 год - 3847,0</c:v>
                </c:pt>
                <c:pt idx="2">
                  <c:v>2020 год - 3521,0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3"/>
                <c:pt idx="0">
                  <c:v>1279.5999999999999</c:v>
                </c:pt>
                <c:pt idx="1">
                  <c:v>1131.2</c:v>
                </c:pt>
                <c:pt idx="2">
                  <c:v>468.4</c:v>
                </c:pt>
              </c:numCache>
            </c:numRef>
          </c:val>
        </c:ser>
        <c:shape val="box"/>
        <c:axId val="158173824"/>
        <c:axId val="158286208"/>
        <c:axId val="0"/>
      </c:bar3DChart>
      <c:catAx>
        <c:axId val="158173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58286208"/>
        <c:crosses val="autoZero"/>
        <c:auto val="1"/>
        <c:lblAlgn val="ctr"/>
        <c:lblOffset val="100"/>
      </c:catAx>
      <c:valAx>
        <c:axId val="158286208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817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6223653838347231"/>
          <c:w val="0.30231335270195947"/>
          <c:h val="0.5532111276444149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41339580463514408"/>
          <c:y val="2.3602320391144266E-2"/>
          <c:w val="0.58509761457250364"/>
          <c:h val="0.556461267112740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 долгом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- 13013,0</c:v>
                </c:pt>
                <c:pt idx="1">
                  <c:v>2019 год - 17040,9</c:v>
                </c:pt>
                <c:pt idx="2">
                  <c:v>2020 год - 17356,1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76.900000000000006</c:v>
                </c:pt>
                <c:pt idx="1">
                  <c:v>11.3</c:v>
                </c:pt>
                <c:pt idx="2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Эффективная система межбюджетных отношений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- 13013,0</c:v>
                </c:pt>
                <c:pt idx="1">
                  <c:v>2019 год - 17040,9</c:v>
                </c:pt>
                <c:pt idx="2">
                  <c:v>2020 год - 17356,1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6547.1</c:v>
                </c:pt>
                <c:pt idx="1">
                  <c:v>10579.9</c:v>
                </c:pt>
                <c:pt idx="2">
                  <c:v>10473.1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- 13013,0</c:v>
                </c:pt>
                <c:pt idx="1">
                  <c:v>2019 год - 17040,9</c:v>
                </c:pt>
                <c:pt idx="2">
                  <c:v>2020 год - 17356,1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6389</c:v>
                </c:pt>
                <c:pt idx="1">
                  <c:v>6449.7</c:v>
                </c:pt>
                <c:pt idx="2">
                  <c:v>6876.8</c:v>
                </c:pt>
              </c:numCache>
            </c:numRef>
          </c:val>
        </c:ser>
        <c:dLbls>
          <c:showVal val="1"/>
        </c:dLbls>
        <c:gapWidth val="75"/>
        <c:shape val="box"/>
        <c:axId val="158429568"/>
        <c:axId val="158431104"/>
        <c:axId val="0"/>
      </c:bar3DChart>
      <c:catAx>
        <c:axId val="1584295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58431104"/>
        <c:crosses val="autoZero"/>
        <c:auto val="1"/>
        <c:lblAlgn val="ctr"/>
        <c:lblOffset val="100"/>
      </c:catAx>
      <c:valAx>
        <c:axId val="15843110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8429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168777856916112E-2"/>
          <c:y val="0.7030515971891772"/>
          <c:w val="0.95072401290488162"/>
          <c:h val="0.2969484028108311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096018735363044"/>
          <c:y val="0.32906764168190283"/>
          <c:w val="0.28103044496487295"/>
          <c:h val="0.4387568555758703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00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73CB7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00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321623165576947E-4"/>
                  <c:y val="-0.27483849079008782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9.978102725151021E-2"/>
                  <c:y val="-0.23944528477925942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2899713766708445"/>
                  <c:y val="-0.16147924058864291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11200152984764689"/>
                  <c:y val="-7.8248208201981917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7.0421349010029846E-2"/>
                  <c:y val="-6.8061088414217527E-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4.1008454652580899E-2"/>
                  <c:y val="-5.7292865321816891E-2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5.5649712089243887E-2"/>
                  <c:y val="2.6220896535150431E-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5.1117434316852013E-2"/>
                  <c:y val="0.12151693785135027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-0.19541047840863979"/>
                  <c:y val="6.8494847798120954E-3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-0.19328937836403942"/>
                  <c:y val="2.4745237186464819E-2"/>
                </c:manualLayout>
              </c:layout>
              <c:dLblPos val="bestFit"/>
              <c:showVal val="1"/>
              <c:showCatName val="1"/>
            </c:dLbl>
            <c:dLbl>
              <c:idx val="10"/>
              <c:layout>
                <c:manualLayout>
                  <c:x val="-0.20149565050801724"/>
                  <c:y val="-0.1016823345914795"/>
                </c:manualLayout>
              </c:layout>
              <c:dLblPos val="bestFit"/>
              <c:showVal val="1"/>
              <c:showCatName val="1"/>
            </c:dLbl>
            <c:dLbl>
              <c:idx val="11"/>
              <c:layout>
                <c:manualLayout>
                  <c:x val="-8.6230700192202733E-2"/>
                  <c:y val="-0.1985456396047442"/>
                </c:manualLayout>
              </c:layout>
              <c:showVal val="1"/>
              <c:showCatNam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Sheet1!$B$1:$M$1</c:f>
              <c:strCache>
                <c:ptCount val="12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природные ресурсы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Налог с патентной системы</c:v>
                </c:pt>
                <c:pt idx="10">
                  <c:v>Прибыль МУП</c:v>
                </c:pt>
                <c:pt idx="11">
                  <c:v>Прочие доходы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6147</c:v>
                </c:pt>
                <c:pt idx="1">
                  <c:v>13.1</c:v>
                </c:pt>
                <c:pt idx="2">
                  <c:v>1500.4</c:v>
                </c:pt>
                <c:pt idx="3">
                  <c:v>5219.8999999999996</c:v>
                </c:pt>
                <c:pt idx="4">
                  <c:v>15416.7</c:v>
                </c:pt>
                <c:pt idx="5">
                  <c:v>48.8</c:v>
                </c:pt>
                <c:pt idx="6">
                  <c:v>3361.1</c:v>
                </c:pt>
                <c:pt idx="7">
                  <c:v>749</c:v>
                </c:pt>
                <c:pt idx="8">
                  <c:v>111893.3</c:v>
                </c:pt>
                <c:pt idx="9">
                  <c:v>142.80000000000001</c:v>
                </c:pt>
                <c:pt idx="10">
                  <c:v>1074.7</c:v>
                </c:pt>
                <c:pt idx="11">
                  <c:v>99.9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Sheet1!$B$1:$M$1</c:f>
              <c:strCache>
                <c:ptCount val="12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природные ресурсы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Налог с патентной системы</c:v>
                </c:pt>
                <c:pt idx="10">
                  <c:v>Прибыль МУП</c:v>
                </c:pt>
                <c:pt idx="11">
                  <c:v>Прочие доходы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72131147541383"/>
          <c:y val="0.14081812484390976"/>
          <c:w val="0.29859484777517581"/>
          <c:h val="0.83562805995749656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060889929742334"/>
          <c:y val="0.21301775147929147"/>
          <c:w val="0.33606557377049529"/>
          <c:h val="0.566074950690335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027125764561875E-2"/>
                  <c:y val="-0.2202802200939383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1"/>
              <c:layout>
                <c:manualLayout>
                  <c:x val="5.3400392915366433E-2"/>
                  <c:y val="-0.156613405262958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2"/>
              <c:layout>
                <c:manualLayout>
                  <c:x val="9.2509184302781936E-3"/>
                  <c:y val="0.119768893284083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3"/>
              <c:layout>
                <c:manualLayout>
                  <c:x val="-2.7612769658346442E-2"/>
                  <c:y val="-0.126279723704954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37279.5</c:v>
                </c:pt>
                <c:pt idx="1">
                  <c:v>70098.7</c:v>
                </c:pt>
                <c:pt idx="2">
                  <c:v>128390</c:v>
                </c:pt>
                <c:pt idx="3">
                  <c:v>32345.599999999991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681498829040065"/>
          <c:y val="0.25049309664694275"/>
          <c:w val="0.31850117096018737"/>
          <c:h val="0.62327416173570016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>
        <c:manualLayout>
          <c:layoutTarget val="inner"/>
          <c:xMode val="edge"/>
          <c:yMode val="edge"/>
          <c:x val="6.9086651053865106E-2"/>
          <c:y val="0.27777777777778084"/>
          <c:w val="0.50351288056205135"/>
          <c:h val="0.431818181818186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rgbClr val="00FF00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5177818805769575"/>
                  <c:y val="0.10058913380344305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7.1300690010046686E-2"/>
                  <c:y val="-0.10673023491549741"/>
                </c:manualLayout>
              </c:layout>
              <c:dLblPos val="bestFit"/>
              <c:showVal val="1"/>
              <c:showCatName val="1"/>
            </c:dLbl>
            <c:spPr>
              <a:noFill/>
              <a:ln w="26037">
                <a:noFill/>
              </a:ln>
            </c:spPr>
            <c:txPr>
              <a:bodyPr/>
              <a:lstStyle/>
              <a:p>
                <a:pPr>
                  <a:defRPr sz="123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401307.2</c:v>
                </c:pt>
                <c:pt idx="1">
                  <c:v>2351.8000000000002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</c:pie3DChart>
      <c:spPr>
        <a:noFill/>
        <a:ln w="32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1803278689213"/>
          <c:y val="0.17929292929293067"/>
          <c:w val="0.29039812646370022"/>
          <c:h val="0.41919191919191917"/>
        </c:manualLayout>
      </c:layout>
      <c:spPr>
        <a:noFill/>
        <a:ln w="3255">
          <a:solidFill>
            <a:schemeClr val="tx1"/>
          </a:solidFill>
          <a:prstDash val="solid"/>
        </a:ln>
      </c:spPr>
      <c:txPr>
        <a:bodyPr/>
        <a:lstStyle/>
        <a:p>
          <a:pPr>
            <a:defRPr sz="1317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56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4"/>
                <c:pt idx="0">
                  <c:v>2017 год  323983,3</c:v>
                </c:pt>
                <c:pt idx="1">
                  <c:v>2018 год  350427,1</c:v>
                </c:pt>
                <c:pt idx="2">
                  <c:v>2019 год  387075,4</c:v>
                </c:pt>
                <c:pt idx="3">
                  <c:v>2020 год  403659,0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4"/>
                <c:pt idx="0">
                  <c:v>130631</c:v>
                </c:pt>
                <c:pt idx="1">
                  <c:v>143457</c:v>
                </c:pt>
                <c:pt idx="2">
                  <c:v>164031</c:v>
                </c:pt>
                <c:pt idx="3">
                  <c:v>172824.7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4"/>
                <c:pt idx="0">
                  <c:v>2017 год  323983,3</c:v>
                </c:pt>
                <c:pt idx="1">
                  <c:v>2018 год  350427,1</c:v>
                </c:pt>
                <c:pt idx="2">
                  <c:v>2019 год  387075,4</c:v>
                </c:pt>
                <c:pt idx="3">
                  <c:v>2020 год  403659,0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4"/>
                <c:pt idx="0">
                  <c:v>2017 год  323983,3</c:v>
                </c:pt>
                <c:pt idx="1">
                  <c:v>2018 год  350427,1</c:v>
                </c:pt>
                <c:pt idx="2">
                  <c:v>2019 год  387075,4</c:v>
                </c:pt>
                <c:pt idx="3">
                  <c:v>2020 год  403659,0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4"/>
                <c:pt idx="0">
                  <c:v>193352</c:v>
                </c:pt>
                <c:pt idx="1">
                  <c:v>206970</c:v>
                </c:pt>
                <c:pt idx="2">
                  <c:v>223045</c:v>
                </c:pt>
                <c:pt idx="3">
                  <c:v>230834.3</c:v>
                </c:pt>
              </c:numCache>
            </c:numRef>
          </c:val>
        </c:ser>
        <c:dLbls>
          <c:showVal val="1"/>
        </c:dLbls>
        <c:gapWidth val="55"/>
        <c:gapDepth val="55"/>
        <c:shape val="cylinder"/>
        <c:axId val="150961152"/>
        <c:axId val="151106304"/>
        <c:axId val="0"/>
      </c:bar3DChart>
      <c:catAx>
        <c:axId val="150961152"/>
        <c:scaling>
          <c:orientation val="minMax"/>
        </c:scaling>
        <c:axPos val="b"/>
        <c:majorTickMark val="none"/>
        <c:tickLblPos val="nextTo"/>
        <c:crossAx val="151106304"/>
        <c:crosses val="autoZero"/>
        <c:auto val="1"/>
        <c:lblAlgn val="ctr"/>
        <c:lblOffset val="100"/>
      </c:catAx>
      <c:valAx>
        <c:axId val="1511063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0961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37263324719396"/>
          <c:y val="0.31079965012185962"/>
          <c:w val="0.22635206935293239"/>
          <c:h val="0.3928150132831119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4"/>
                <c:pt idx="0">
                  <c:v>2017   212270,1</c:v>
                </c:pt>
                <c:pt idx="1">
                  <c:v>2018   235576,2</c:v>
                </c:pt>
                <c:pt idx="2">
                  <c:v>2019   252465,1</c:v>
                </c:pt>
                <c:pt idx="3">
                  <c:v>2020   268113,8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4"/>
                <c:pt idx="0">
                  <c:v>113952.2</c:v>
                </c:pt>
                <c:pt idx="1">
                  <c:v>113886.9</c:v>
                </c:pt>
                <c:pt idx="2">
                  <c:v>125178</c:v>
                </c:pt>
                <c:pt idx="3">
                  <c:v>128390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4"/>
                <c:pt idx="0">
                  <c:v>2017   212270,1</c:v>
                </c:pt>
                <c:pt idx="1">
                  <c:v>2018   235576,2</c:v>
                </c:pt>
                <c:pt idx="2">
                  <c:v>2019   252465,1</c:v>
                </c:pt>
                <c:pt idx="3">
                  <c:v>2020   268113,8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4"/>
                <c:pt idx="0">
                  <c:v>51445</c:v>
                </c:pt>
                <c:pt idx="1">
                  <c:v>56049.599999999999</c:v>
                </c:pt>
                <c:pt idx="2">
                  <c:v>67091.600000000006</c:v>
                </c:pt>
                <c:pt idx="3">
                  <c:v>70098.7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4"/>
                <c:pt idx="0">
                  <c:v>2017   212270,1</c:v>
                </c:pt>
                <c:pt idx="1">
                  <c:v>2018   235576,2</c:v>
                </c:pt>
                <c:pt idx="2">
                  <c:v>2019   252465,1</c:v>
                </c:pt>
                <c:pt idx="3">
                  <c:v>2020   268113,8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4"/>
                <c:pt idx="0">
                  <c:v>27955</c:v>
                </c:pt>
                <c:pt idx="1">
                  <c:v>37033.699999999997</c:v>
                </c:pt>
                <c:pt idx="2">
                  <c:v>30489.8</c:v>
                </c:pt>
                <c:pt idx="3">
                  <c:v>37279.5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МБТ </c:v>
                </c:pt>
              </c:strCache>
            </c:strRef>
          </c:tx>
          <c:dLbls>
            <c:dLbl>
              <c:idx val="2"/>
              <c:layout>
                <c:manualLayout>
                  <c:x val="6.5239094861497433E-3"/>
                  <c:y val="2.7164578416437688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4"/>
                <c:pt idx="0">
                  <c:v>2017   212270,1</c:v>
                </c:pt>
                <c:pt idx="1">
                  <c:v>2018   235576,2</c:v>
                </c:pt>
                <c:pt idx="2">
                  <c:v>2019   252465,1</c:v>
                </c:pt>
                <c:pt idx="3">
                  <c:v>2020   268113,8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4"/>
                <c:pt idx="0">
                  <c:v>18917.900000000001</c:v>
                </c:pt>
                <c:pt idx="1">
                  <c:v>28606</c:v>
                </c:pt>
                <c:pt idx="2">
                  <c:v>29705.7</c:v>
                </c:pt>
                <c:pt idx="3">
                  <c:v>32345.599999999999</c:v>
                </c:pt>
              </c:numCache>
            </c:numRef>
          </c:val>
        </c:ser>
        <c:shape val="box"/>
        <c:axId val="156561792"/>
        <c:axId val="156563328"/>
        <c:axId val="0"/>
      </c:bar3DChart>
      <c:catAx>
        <c:axId val="156561792"/>
        <c:scaling>
          <c:orientation val="minMax"/>
        </c:scaling>
        <c:axPos val="b"/>
        <c:numFmt formatCode="General" sourceLinked="1"/>
        <c:tickLblPos val="nextTo"/>
        <c:crossAx val="156563328"/>
        <c:crosses val="autoZero"/>
        <c:auto val="1"/>
        <c:lblAlgn val="ctr"/>
        <c:lblOffset val="100"/>
      </c:catAx>
      <c:valAx>
        <c:axId val="156563328"/>
        <c:scaling>
          <c:orientation val="minMax"/>
        </c:scaling>
        <c:axPos val="l"/>
        <c:majorGridlines/>
        <c:numFmt formatCode="General" sourceLinked="1"/>
        <c:tickLblPos val="nextTo"/>
        <c:crossAx val="156561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>
        <c:manualLayout>
          <c:layoutTarget val="inner"/>
          <c:xMode val="edge"/>
          <c:yMode val="edge"/>
          <c:x val="8.3427120953367545E-2"/>
          <c:y val="4.9710722135295482E-2"/>
          <c:w val="0.58346876545629001"/>
          <c:h val="0.838559137354363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1262913295445025E-2"/>
                  <c:y val="-1.2204340285311541E-2"/>
                </c:manualLayout>
              </c:layout>
              <c:showVal val="1"/>
            </c:dLbl>
            <c:dLbl>
              <c:idx val="1"/>
              <c:layout>
                <c:manualLayout>
                  <c:x val="-1.7755489608704985E-2"/>
                  <c:y val="-1.4426556286106621E-2"/>
                </c:manualLayout>
              </c:layout>
              <c:showVal val="1"/>
            </c:dLbl>
            <c:dLbl>
              <c:idx val="2"/>
              <c:layout>
                <c:manualLayout>
                  <c:x val="-1.481471112479819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- 168559,3</c:v>
                </c:pt>
                <c:pt idx="1">
                  <c:v>2019 год - 188957,1</c:v>
                </c:pt>
                <c:pt idx="2">
                  <c:v>2020 год - 189118,7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58667.6</c:v>
                </c:pt>
                <c:pt idx="1">
                  <c:v>64071.9</c:v>
                </c:pt>
                <c:pt idx="2">
                  <c:v>62181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153692712561942E-2"/>
                  <c:y val="-2.9875681887854881E-2"/>
                </c:manualLayout>
              </c:layout>
              <c:showVal val="1"/>
            </c:dLbl>
            <c:dLbl>
              <c:idx val="1"/>
              <c:layout>
                <c:manualLayout>
                  <c:x val="-2.0331149621583494E-3"/>
                  <c:y val="-1.866154005518096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- 168559,3</c:v>
                </c:pt>
                <c:pt idx="1">
                  <c:v>2019 год - 188957,1</c:v>
                </c:pt>
                <c:pt idx="2">
                  <c:v>2020 год - 189118,7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100588.7</c:v>
                </c:pt>
                <c:pt idx="1">
                  <c:v>114208.9</c:v>
                </c:pt>
                <c:pt idx="2">
                  <c:v>117253.3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2.1343463912763611E-2"/>
                  <c:y val="-5.8095442512699415E-2"/>
                </c:manualLayout>
              </c:layout>
              <c:showVal val="1"/>
            </c:dLbl>
            <c:dLbl>
              <c:idx val="1"/>
              <c:layout>
                <c:manualLayout>
                  <c:x val="1.6775268997825679E-2"/>
                  <c:y val="-3.4708739223127283E-2"/>
                </c:manualLayout>
              </c:layout>
              <c:showVal val="1"/>
            </c:dLbl>
            <c:dLbl>
              <c:idx val="2"/>
              <c:layout>
                <c:manualLayout>
                  <c:x val="1.0370297787358736E-2"/>
                  <c:y val="-1.7777728006360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- 168559,3</c:v>
                </c:pt>
                <c:pt idx="1">
                  <c:v>2019 год - 188957,1</c:v>
                </c:pt>
                <c:pt idx="2">
                  <c:v>2020 год - 189118,7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8370.1</c:v>
                </c:pt>
                <c:pt idx="1">
                  <c:v>9842.1</c:v>
                </c:pt>
                <c:pt idx="2">
                  <c:v>9268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Летний отдых и занятость детей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4676596022658339E-2"/>
                  <c:y val="-1.4637404339725383E-2"/>
                </c:manualLayout>
              </c:layout>
              <c:showVal val="1"/>
            </c:dLbl>
            <c:dLbl>
              <c:idx val="1"/>
              <c:layout>
                <c:manualLayout>
                  <c:x val="1.63434260011012E-2"/>
                  <c:y val="-6.9123166059377834E-3"/>
                </c:manualLayout>
              </c:layout>
              <c:showVal val="1"/>
            </c:dLbl>
            <c:dLbl>
              <c:idx val="2"/>
              <c:layout>
                <c:manualLayout>
                  <c:x val="1.7777653349757845E-2"/>
                  <c:y val="-4.444432001590211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- 168559,3</c:v>
                </c:pt>
                <c:pt idx="1">
                  <c:v>2019 год - 188957,1</c:v>
                </c:pt>
                <c:pt idx="2">
                  <c:v>2020 год - 189118,7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3"/>
                <c:pt idx="0">
                  <c:v>932.9</c:v>
                </c:pt>
                <c:pt idx="1">
                  <c:v>834.2</c:v>
                </c:pt>
                <c:pt idx="2">
                  <c:v>416.4</c:v>
                </c:pt>
              </c:numCache>
            </c:numRef>
          </c:val>
        </c:ser>
        <c:axId val="156742016"/>
        <c:axId val="156743552"/>
      </c:barChart>
      <c:catAx>
        <c:axId val="156742016"/>
        <c:scaling>
          <c:orientation val="minMax"/>
        </c:scaling>
        <c:axPos val="b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156743552"/>
        <c:crossesAt val="0"/>
        <c:auto val="1"/>
        <c:lblAlgn val="ctr"/>
        <c:lblOffset val="100"/>
      </c:catAx>
      <c:valAx>
        <c:axId val="156743552"/>
        <c:scaling>
          <c:orientation val="minMax"/>
          <c:max val="120000"/>
          <c:min val="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6742016"/>
        <c:crosses val="autoZero"/>
        <c:crossBetween val="between"/>
        <c:majorUnit val="20000"/>
        <c:minorUnit val="4.0000000000000022E-2"/>
      </c:valAx>
    </c:plotArea>
    <c:legend>
      <c:legendPos val="r"/>
      <c:layout>
        <c:manualLayout>
          <c:xMode val="edge"/>
          <c:yMode val="edge"/>
          <c:x val="0.69938594772156737"/>
          <c:y val="0.41423716049088927"/>
          <c:w val="0.27203659116996687"/>
          <c:h val="0.1635274776640875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Предпрофессиональное образование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2903135495791983E-2"/>
                  <c:y val="0.10265970859784385"/>
                </c:manualLayout>
              </c:layout>
              <c:showVal val="1"/>
            </c:dLbl>
            <c:dLbl>
              <c:idx val="1"/>
              <c:layout>
                <c:manualLayout>
                  <c:x val="1.1469453774037391E-2"/>
                  <c:y val="0.10015581326619002"/>
                </c:manualLayout>
              </c:layout>
              <c:showVal val="1"/>
            </c:dLbl>
            <c:dLbl>
              <c:idx val="2"/>
              <c:layout>
                <c:manualLayout>
                  <c:x val="1.0035772052282595E-2"/>
                  <c:y val="0.10265970859784385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29576,8</c:v>
                </c:pt>
                <c:pt idx="1">
                  <c:v>2019 год 31278,2</c:v>
                </c:pt>
                <c:pt idx="2">
                  <c:v>2020 год 30714,3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3340.8</c:v>
                </c:pt>
                <c:pt idx="1">
                  <c:v>3180.6</c:v>
                </c:pt>
                <c:pt idx="2">
                  <c:v>3199.5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Библиотечное обслуживание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29576,8</c:v>
                </c:pt>
                <c:pt idx="1">
                  <c:v>2019 год 31278,2</c:v>
                </c:pt>
                <c:pt idx="2">
                  <c:v>2020 год 30714,3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8044.4</c:v>
                </c:pt>
                <c:pt idx="1">
                  <c:v>8346.2000000000007</c:v>
                </c:pt>
                <c:pt idx="2">
                  <c:v>8333.6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Культурно-досуговая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29576,8</c:v>
                </c:pt>
                <c:pt idx="1">
                  <c:v>2019 год 31278,2</c:v>
                </c:pt>
                <c:pt idx="2">
                  <c:v>2020 год 30714,3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18191.599999999995</c:v>
                </c:pt>
                <c:pt idx="1">
                  <c:v>19751.400000000001</c:v>
                </c:pt>
                <c:pt idx="2">
                  <c:v>19181.2</c:v>
                </c:pt>
              </c:numCache>
            </c:numRef>
          </c:val>
        </c:ser>
        <c:shape val="cylinder"/>
        <c:axId val="156875008"/>
        <c:axId val="156893184"/>
        <c:axId val="156738432"/>
      </c:bar3DChart>
      <c:catAx>
        <c:axId val="156875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6893184"/>
        <c:crosses val="autoZero"/>
        <c:auto val="1"/>
        <c:lblAlgn val="ctr"/>
        <c:lblOffset val="100"/>
      </c:catAx>
      <c:valAx>
        <c:axId val="156893184"/>
        <c:scaling>
          <c:orientation val="minMax"/>
        </c:scaling>
        <c:axPos val="l"/>
        <c:majorGridlines/>
        <c:numFmt formatCode="General" sourceLinked="1"/>
        <c:tickLblPos val="nextTo"/>
        <c:crossAx val="156875008"/>
        <c:crosses val="autoZero"/>
        <c:crossBetween val="between"/>
      </c:valAx>
      <c:serAx>
        <c:axId val="156738432"/>
        <c:scaling>
          <c:orientation val="minMax"/>
        </c:scaling>
        <c:delete val="1"/>
        <c:axPos val="b"/>
        <c:tickLblPos val="nextTo"/>
        <c:crossAx val="156893184"/>
        <c:crosses val="autoZero"/>
      </c:serAx>
    </c:plotArea>
    <c:legend>
      <c:legendPos val="r"/>
      <c:layout>
        <c:manualLayout>
          <c:xMode val="edge"/>
          <c:yMode val="edge"/>
          <c:x val="0.66868213718370384"/>
          <c:y val="0.60449849440971326"/>
          <c:w val="0.31348873239055458"/>
          <c:h val="0.3719065309673719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9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Доступная среда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6.3594857511328831E-2"/>
                  <c:y val="2.2222066687197402E-3"/>
                </c:manualLayout>
              </c:layout>
              <c:showVal val="1"/>
            </c:dLbl>
            <c:dLbl>
              <c:idx val="1"/>
              <c:layout>
                <c:manualLayout>
                  <c:x val="2.312540273139236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2"/>
              <c:layout>
                <c:manualLayout>
                  <c:x val="1.4453376707120189E-2"/>
                  <c:y val="-1.33332400123183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956.9</c:v>
                </c:pt>
                <c:pt idx="1">
                  <c:v>1070</c:v>
                </c:pt>
                <c:pt idx="2">
                  <c:v>866.8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поддержка старшего поколения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0234727389968291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3.0352091084952501E-2"/>
                  <c:y val="2.2222066687197402E-3"/>
                </c:manualLayout>
              </c:layout>
              <c:showVal val="1"/>
            </c:dLbl>
            <c:dLbl>
              <c:idx val="2"/>
              <c:layout>
                <c:manualLayout>
                  <c:x val="4.6250805462784012E-2"/>
                  <c:y val="-1.11110333435986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0">
                  <c:v>910.1</c:v>
                </c:pt>
                <c:pt idx="1">
                  <c:v>950.1</c:v>
                </c:pt>
                <c:pt idx="2">
                  <c:v>864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Приобретение жилых помещений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23472738996829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3"/>
                <c:pt idx="0">
                  <c:v>10815.7</c:v>
                </c:pt>
                <c:pt idx="1">
                  <c:v>7703.7</c:v>
                </c:pt>
                <c:pt idx="2">
                  <c:v>6222.1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Несовершеннолетние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0234727389968291E-2"/>
                  <c:y val="6.6666200061591824E-3"/>
                </c:manualLayout>
              </c:layout>
              <c:showVal val="1"/>
            </c:dLbl>
            <c:dLbl>
              <c:idx val="1"/>
              <c:layout>
                <c:manualLayout>
                  <c:x val="5.7813506828482417E-3"/>
                  <c:y val="2.2222066687197402E-3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1.999986001847768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3"/>
                <c:pt idx="0">
                  <c:v>334.1</c:v>
                </c:pt>
                <c:pt idx="1">
                  <c:v>337.4</c:v>
                </c:pt>
                <c:pt idx="2">
                  <c:v>335.2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Патриотическое воспитание граждан</c:v>
                </c:pt>
              </c:strCache>
            </c:strRef>
          </c:tx>
          <c:spPr>
            <a:solidFill>
              <a:srgbClr val="6A25E7"/>
            </a:solidFill>
          </c:spPr>
          <c:dLbls>
            <c:dLbl>
              <c:idx val="0"/>
              <c:layout>
                <c:manualLayout>
                  <c:x val="6.9376208194176919E-2"/>
                  <c:y val="2.2222066687197402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9258844499192775E-2"/>
                  <c:y val="-1.333324001231837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504019518204085E-2"/>
                  <c:y val="-8.8888266748789746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4.7696143133496523E-2"/>
                  <c:y val="-1.9999860018477665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3"/>
                <c:pt idx="0">
                  <c:v>66.5</c:v>
                </c:pt>
                <c:pt idx="1">
                  <c:v>59.8</c:v>
                </c:pt>
                <c:pt idx="2">
                  <c:v>58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55E83C"/>
            </a:solidFill>
          </c:spPr>
          <c:dLbls>
            <c:dLbl>
              <c:idx val="0"/>
              <c:layout>
                <c:manualLayout>
                  <c:x val="2.8906753414240402E-3"/>
                  <c:y val="-5.7777373386712953E-2"/>
                </c:manualLayout>
              </c:layout>
              <c:showVal val="1"/>
            </c:dLbl>
            <c:dLbl>
              <c:idx val="1"/>
              <c:layout>
                <c:manualLayout>
                  <c:x val="1.0117363694984133E-2"/>
                  <c:y val="-5.9999580055433092E-2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-6.6666200061591879E-2"/>
                </c:manualLayout>
              </c:layout>
              <c:showVal val="1"/>
            </c:dLbl>
            <c:dLbl>
              <c:idx val="3"/>
              <c:layout>
                <c:manualLayout>
                  <c:x val="4.3360130121361902E-3"/>
                  <c:y val="-5.111075338055375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2018 год - 13193,7</c:v>
                </c:pt>
                <c:pt idx="1">
                  <c:v>2019год - 10259,1</c:v>
                </c:pt>
                <c:pt idx="2">
                  <c:v>2020 год -    8475,1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3"/>
                <c:pt idx="0">
                  <c:v>70.400000000000006</c:v>
                </c:pt>
                <c:pt idx="1">
                  <c:v>98.1</c:v>
                </c:pt>
                <c:pt idx="2">
                  <c:v>89</c:v>
                </c:pt>
              </c:numCache>
            </c:numRef>
          </c:val>
        </c:ser>
        <c:shape val="cylinder"/>
        <c:axId val="157428736"/>
        <c:axId val="157434624"/>
        <c:axId val="0"/>
      </c:bar3DChart>
      <c:catAx>
        <c:axId val="157428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7434624"/>
        <c:crosses val="autoZero"/>
        <c:auto val="1"/>
        <c:lblAlgn val="ctr"/>
        <c:lblOffset val="100"/>
      </c:catAx>
      <c:valAx>
        <c:axId val="157434624"/>
        <c:scaling>
          <c:orientation val="minMax"/>
        </c:scaling>
        <c:axPos val="l"/>
        <c:majorGridlines/>
        <c:numFmt formatCode="General" sourceLinked="1"/>
        <c:tickLblPos val="nextTo"/>
        <c:crossAx val="15742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29058672150013048"/>
          <c:w val="0.35251118753151028"/>
          <c:h val="0.65274304844392605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145866" custScaleY="225692" custRadScaleRad="88468" custRadScaleInc="-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48208" custScaleY="171616" custRadScaleRad="95995" custRadScaleInc="3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99715" custRadScaleInc="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48208" custScaleY="196901" custRadScaleRad="100881" custRadScaleInc="-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48208" custScaleY="196901" custRadScaleRad="103591" custRadScaleInc="2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8208" custScaleY="186453" custRadScaleRad="102738" custRadScaleInc="-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148085" custScaleY="169230" custRadScaleRad="97946" custRadScaleInc="-4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B0BBB16B-CB40-4F5A-A315-5BC545C6D29B}" type="presOf" srcId="{AC3117F4-22F7-4278-9E67-6CE483EEA235}" destId="{644BD4D3-8D2A-489F-BC0B-191B4AEF9533}" srcOrd="0" destOrd="0" presId="urn:microsoft.com/office/officeart/2005/8/layout/cycle5"/>
    <dgm:cxn modelId="{D8A4CC73-D570-4510-AAE3-B806FC84D5CA}" type="presOf" srcId="{8FBAAD1B-5BAC-4AC0-8BA9-6D0621EB872A}" destId="{5C1B40A2-C95B-481E-9090-4B7BCF3B56CE}" srcOrd="0" destOrd="0" presId="urn:microsoft.com/office/officeart/2005/8/layout/cycle5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7294FB7F-57CD-40E8-8E96-5C657665EEE8}" type="presOf" srcId="{83D8F672-682C-4EEF-83C3-46A0F47A1E51}" destId="{2C814299-90FC-466A-8C27-58BBE7C3AD9B}" srcOrd="0" destOrd="0" presId="urn:microsoft.com/office/officeart/2005/8/layout/cycle5"/>
    <dgm:cxn modelId="{4CB01320-E9F5-42C4-B55E-9F4FC9C9712F}" type="presOf" srcId="{CE6B3773-E288-4ED6-8D2D-7A94A1E9116E}" destId="{B61698C4-7017-4D89-87F7-56075D701F9E}" srcOrd="0" destOrd="0" presId="urn:microsoft.com/office/officeart/2005/8/layout/cycle5"/>
    <dgm:cxn modelId="{A9DD6558-EEDB-422D-80C0-FADD7664FA6E}" type="presOf" srcId="{1F9A309A-9FC0-485D-BD9D-D3AA06914A86}" destId="{43434E4B-C4FB-4DAC-9533-71DBE9279538}" srcOrd="0" destOrd="0" presId="urn:microsoft.com/office/officeart/2005/8/layout/cycle5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5FDCD58B-DA60-43F5-974B-1912E12DEF12}" type="presOf" srcId="{3E04EBF9-6BCF-4C97-97CC-16053D8ADECA}" destId="{D76CEF15-AD37-4FF7-A9D9-F30101483B47}" srcOrd="0" destOrd="0" presId="urn:microsoft.com/office/officeart/2005/8/layout/cycle5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05C83015-7CC1-4292-924B-56E65F1FC703}" type="presOf" srcId="{724D7F1B-A1E0-49D7-BF3E-FEFCD1C743CE}" destId="{A54D8CAD-B47B-492A-A92F-69E42EBB0CBD}" srcOrd="0" destOrd="0" presId="urn:microsoft.com/office/officeart/2005/8/layout/cycle5"/>
    <dgm:cxn modelId="{660F0E5E-D5CA-4A95-AAF9-E3CB1BDFD46C}" type="presOf" srcId="{7D26771F-14FC-487C-BE39-6B56926D70D0}" destId="{DA554C6D-A2BD-4B94-802C-6C55DB9F2BF8}" srcOrd="0" destOrd="0" presId="urn:microsoft.com/office/officeart/2005/8/layout/cycle5"/>
    <dgm:cxn modelId="{1AD2AA2D-E3FF-488D-8D4F-6E20ACCB201E}" type="presOf" srcId="{582979A8-C384-483D-9063-70433550210F}" destId="{03867FA4-A613-4921-92BD-CBD0DE5AF6C1}" srcOrd="0" destOrd="0" presId="urn:microsoft.com/office/officeart/2005/8/layout/cycle5"/>
    <dgm:cxn modelId="{B42BD801-8F26-41A7-9890-32B8C1CF9DC0}" type="presOf" srcId="{443ECAFA-A6D7-41FF-AC7E-E0473AEE9907}" destId="{18E1BD14-653F-47B3-BB46-667C8FB2497F}" srcOrd="0" destOrd="0" presId="urn:microsoft.com/office/officeart/2005/8/layout/cycle5"/>
    <dgm:cxn modelId="{60BFEE7B-EDB5-4526-93A7-FC2F140A212A}" type="presOf" srcId="{99AA82BB-5D7A-4078-8B23-18C254D0DC4B}" destId="{529DDF86-EE24-4644-BF9F-F7994B1A08DB}" srcOrd="0" destOrd="0" presId="urn:microsoft.com/office/officeart/2005/8/layout/cycle5"/>
    <dgm:cxn modelId="{0C338266-DB70-4DA8-8DF2-52268F193ACE}" type="presOf" srcId="{FD2A65F7-0EFD-427A-9350-4EE82EF8A3A3}" destId="{E20084B0-DED3-4DEB-8998-F77FEE57635D}" srcOrd="0" destOrd="0" presId="urn:microsoft.com/office/officeart/2005/8/layout/cycle5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04A2AACB-D602-42F9-B812-0DCC8DE3C16D}" type="presOf" srcId="{1B6EB8D1-E4C2-40F7-BAF0-BED45F5C904D}" destId="{37B34B6A-4DCE-4DE3-951A-2EF6B41DAEEC}" srcOrd="0" destOrd="0" presId="urn:microsoft.com/office/officeart/2005/8/layout/cycle5"/>
    <dgm:cxn modelId="{67AC7A48-72C3-4E60-BB9C-D864C4991288}" type="presOf" srcId="{181EA984-4962-4DC5-8CDA-71251781BB72}" destId="{6B2E63ED-B4B9-4312-8B34-C6298E61E31E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BD337CAB-32F5-4DC2-ADA1-640CDF4E6221}" type="presOf" srcId="{2F3150F9-E42C-4C20-8C2E-D3A5F4293F34}" destId="{26BC9EC0-F33D-4C53-893E-E607BC23B588}" srcOrd="0" destOrd="0" presId="urn:microsoft.com/office/officeart/2005/8/layout/cycle5"/>
    <dgm:cxn modelId="{82AD4F3D-5038-434C-991F-05C63A4B83D9}" type="presOf" srcId="{CBBE3567-C6F7-4BAB-9067-FDC8A32F0041}" destId="{191E1915-7B43-453A-9B3B-8BE365BAB7F0}" srcOrd="0" destOrd="0" presId="urn:microsoft.com/office/officeart/2005/8/layout/cycle5"/>
    <dgm:cxn modelId="{6400C5DB-AC05-4BC4-A820-D1288D2EFF74}" type="presOf" srcId="{8BA3E322-4EFF-422F-8958-15FC13EBBE0A}" destId="{F93ECD45-54D8-465B-A0C2-914295F3C5BD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97816224-141B-4098-A2EF-4E79BB5183FC}" type="presParOf" srcId="{5C1B40A2-C95B-481E-9090-4B7BCF3B56CE}" destId="{18E1BD14-653F-47B3-BB46-667C8FB2497F}" srcOrd="0" destOrd="0" presId="urn:microsoft.com/office/officeart/2005/8/layout/cycle5"/>
    <dgm:cxn modelId="{5BDF448F-41E7-469D-AFE6-116EAD1E5DA8}" type="presParOf" srcId="{5C1B40A2-C95B-481E-9090-4B7BCF3B56CE}" destId="{63F2586D-5C2A-47F2-8FBF-D647F1535402}" srcOrd="1" destOrd="0" presId="urn:microsoft.com/office/officeart/2005/8/layout/cycle5"/>
    <dgm:cxn modelId="{955C39CC-7823-4644-A560-A4DCEE445675}" type="presParOf" srcId="{5C1B40A2-C95B-481E-9090-4B7BCF3B56CE}" destId="{43434E4B-C4FB-4DAC-9533-71DBE9279538}" srcOrd="2" destOrd="0" presId="urn:microsoft.com/office/officeart/2005/8/layout/cycle5"/>
    <dgm:cxn modelId="{313A641A-3694-4140-BD2F-35FF5C8003E5}" type="presParOf" srcId="{5C1B40A2-C95B-481E-9090-4B7BCF3B56CE}" destId="{A54D8CAD-B47B-492A-A92F-69E42EBB0CBD}" srcOrd="3" destOrd="0" presId="urn:microsoft.com/office/officeart/2005/8/layout/cycle5"/>
    <dgm:cxn modelId="{6A476AF6-D380-4CB3-94DF-D4F54D417022}" type="presParOf" srcId="{5C1B40A2-C95B-481E-9090-4B7BCF3B56CE}" destId="{C1BE9F86-1024-42B7-8000-210EB09C538A}" srcOrd="4" destOrd="0" presId="urn:microsoft.com/office/officeart/2005/8/layout/cycle5"/>
    <dgm:cxn modelId="{25659524-A55C-4774-9A62-A0E30B775A91}" type="presParOf" srcId="{5C1B40A2-C95B-481E-9090-4B7BCF3B56CE}" destId="{F93ECD45-54D8-465B-A0C2-914295F3C5BD}" srcOrd="5" destOrd="0" presId="urn:microsoft.com/office/officeart/2005/8/layout/cycle5"/>
    <dgm:cxn modelId="{6759DEA5-B7A8-4DA8-9236-970446C294E4}" type="presParOf" srcId="{5C1B40A2-C95B-481E-9090-4B7BCF3B56CE}" destId="{D76CEF15-AD37-4FF7-A9D9-F30101483B47}" srcOrd="6" destOrd="0" presId="urn:microsoft.com/office/officeart/2005/8/layout/cycle5"/>
    <dgm:cxn modelId="{F143EF52-7F67-48E4-B138-2E5999959D10}" type="presParOf" srcId="{5C1B40A2-C95B-481E-9090-4B7BCF3B56CE}" destId="{89825730-0866-4745-85D0-1D1DCFBF2A18}" srcOrd="7" destOrd="0" presId="urn:microsoft.com/office/officeart/2005/8/layout/cycle5"/>
    <dgm:cxn modelId="{3993F777-EF9B-49A2-BAD3-24D505992BDC}" type="presParOf" srcId="{5C1B40A2-C95B-481E-9090-4B7BCF3B56CE}" destId="{DA554C6D-A2BD-4B94-802C-6C55DB9F2BF8}" srcOrd="8" destOrd="0" presId="urn:microsoft.com/office/officeart/2005/8/layout/cycle5"/>
    <dgm:cxn modelId="{E23E3CC9-E93A-4A0D-BAF9-A670D8910DC8}" type="presParOf" srcId="{5C1B40A2-C95B-481E-9090-4B7BCF3B56CE}" destId="{644BD4D3-8D2A-489F-BC0B-191B4AEF9533}" srcOrd="9" destOrd="0" presId="urn:microsoft.com/office/officeart/2005/8/layout/cycle5"/>
    <dgm:cxn modelId="{D6E4D1C5-F74D-40D7-A43F-12ACA5D28FAB}" type="presParOf" srcId="{5C1B40A2-C95B-481E-9090-4B7BCF3B56CE}" destId="{DAC3B005-4E2A-4348-9B77-486F2914FE10}" srcOrd="10" destOrd="0" presId="urn:microsoft.com/office/officeart/2005/8/layout/cycle5"/>
    <dgm:cxn modelId="{E40C16BA-B1FA-4D04-89E4-DA84ACF3F978}" type="presParOf" srcId="{5C1B40A2-C95B-481E-9090-4B7BCF3B56CE}" destId="{2C814299-90FC-466A-8C27-58BBE7C3AD9B}" srcOrd="11" destOrd="0" presId="urn:microsoft.com/office/officeart/2005/8/layout/cycle5"/>
    <dgm:cxn modelId="{81CF1A93-A423-4767-AB6A-72EAC6413625}" type="presParOf" srcId="{5C1B40A2-C95B-481E-9090-4B7BCF3B56CE}" destId="{03867FA4-A613-4921-92BD-CBD0DE5AF6C1}" srcOrd="12" destOrd="0" presId="urn:microsoft.com/office/officeart/2005/8/layout/cycle5"/>
    <dgm:cxn modelId="{3D30BF4F-723C-4AC7-A19A-D5B623AD54E9}" type="presParOf" srcId="{5C1B40A2-C95B-481E-9090-4B7BCF3B56CE}" destId="{A543EB03-7087-4967-BA16-52B020590675}" srcOrd="13" destOrd="0" presId="urn:microsoft.com/office/officeart/2005/8/layout/cycle5"/>
    <dgm:cxn modelId="{ECDFC37A-9280-4E4D-8511-F079AACA8692}" type="presParOf" srcId="{5C1B40A2-C95B-481E-9090-4B7BCF3B56CE}" destId="{191E1915-7B43-453A-9B3B-8BE365BAB7F0}" srcOrd="14" destOrd="0" presId="urn:microsoft.com/office/officeart/2005/8/layout/cycle5"/>
    <dgm:cxn modelId="{CE602F3B-242E-4EBF-8418-EAD53AD3DA49}" type="presParOf" srcId="{5C1B40A2-C95B-481E-9090-4B7BCF3B56CE}" destId="{529DDF86-EE24-4644-BF9F-F7994B1A08DB}" srcOrd="15" destOrd="0" presId="urn:microsoft.com/office/officeart/2005/8/layout/cycle5"/>
    <dgm:cxn modelId="{8363F020-36B2-4D71-95DB-C663EF319070}" type="presParOf" srcId="{5C1B40A2-C95B-481E-9090-4B7BCF3B56CE}" destId="{273D6908-0A8E-4F45-889A-67CE25D68E3E}" srcOrd="16" destOrd="0" presId="urn:microsoft.com/office/officeart/2005/8/layout/cycle5"/>
    <dgm:cxn modelId="{7EE1F1F1-77B4-4826-BCF9-F55C2B73CE9C}" type="presParOf" srcId="{5C1B40A2-C95B-481E-9090-4B7BCF3B56CE}" destId="{B61698C4-7017-4D89-87F7-56075D701F9E}" srcOrd="17" destOrd="0" presId="urn:microsoft.com/office/officeart/2005/8/layout/cycle5"/>
    <dgm:cxn modelId="{224D7B5D-0496-4C97-A6C4-E0862E53407F}" type="presParOf" srcId="{5C1B40A2-C95B-481E-9090-4B7BCF3B56CE}" destId="{E20084B0-DED3-4DEB-8998-F77FEE57635D}" srcOrd="18" destOrd="0" presId="urn:microsoft.com/office/officeart/2005/8/layout/cycle5"/>
    <dgm:cxn modelId="{DA2B1B47-56F8-4EF1-B779-75FA1E4D9BC0}" type="presParOf" srcId="{5C1B40A2-C95B-481E-9090-4B7BCF3B56CE}" destId="{284E5A02-1953-4AC1-8DE5-B9171905FABE}" srcOrd="19" destOrd="0" presId="urn:microsoft.com/office/officeart/2005/8/layout/cycle5"/>
    <dgm:cxn modelId="{7C5CC760-95AE-4724-8CA9-173EA4FDE5C1}" type="presParOf" srcId="{5C1B40A2-C95B-481E-9090-4B7BCF3B56CE}" destId="{37B34B6A-4DCE-4DE3-951A-2EF6B41DAEEC}" srcOrd="20" destOrd="0" presId="urn:microsoft.com/office/officeart/2005/8/layout/cycle5"/>
    <dgm:cxn modelId="{0843F3D2-50A7-4DEB-81AF-544AE86E8E78}" type="presParOf" srcId="{5C1B40A2-C95B-481E-9090-4B7BCF3B56CE}" destId="{26BC9EC0-F33D-4C53-893E-E607BC23B588}" srcOrd="21" destOrd="0" presId="urn:microsoft.com/office/officeart/2005/8/layout/cycle5"/>
    <dgm:cxn modelId="{9562494C-A110-4AAD-8C5A-0E33621D6ADF}" type="presParOf" srcId="{5C1B40A2-C95B-481E-9090-4B7BCF3B56CE}" destId="{AAF36583-BB7F-476C-A980-E0851D9947DB}" srcOrd="22" destOrd="0" presId="urn:microsoft.com/office/officeart/2005/8/layout/cycle5"/>
    <dgm:cxn modelId="{D9EE4E02-4642-4878-89D6-AD27D82E9E3E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 custT="1"/>
      <dgm:spPr>
        <a:solidFill>
          <a:schemeClr val="bg1"/>
        </a:solidFill>
        <a:ln w="142875">
          <a:solidFill>
            <a:srgbClr val="C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90000"/>
            </a:lnSpc>
          </a:pPr>
          <a:endParaRPr lang="ru-RU" sz="2800" b="1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>
            <a:lnSpc>
              <a:spcPct val="90000"/>
            </a:lnSpc>
          </a:pP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69693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94470" custRadScaleRad="97805" custRadScaleInc="-1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0A46B485-17BF-4D0A-98A0-ACC638A7223D}" type="presOf" srcId="{2C971819-3A7E-44D6-A607-E41E2CC546CA}" destId="{2A42BF92-E0CA-4C74-94D9-9AE3F4260038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E4162CF3-8E37-4A15-B2E0-72C08AE5976D}" type="presOf" srcId="{30BF6DE8-1E0A-4F3F-9C5D-54B1D0FEA649}" destId="{BF1427F8-47F7-429E-8B9A-D7AD3446727D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52337154-BEAA-42E5-82FF-4D4B00C38AA4}" type="presOf" srcId="{51B0975B-EA65-4A15-BAF2-DB307B86BC96}" destId="{341F0CCF-4C81-46C6-BAD1-DDC17631079D}" srcOrd="0" destOrd="0" presId="urn:microsoft.com/office/officeart/2008/layout/RadialCluster"/>
    <dgm:cxn modelId="{FCB87CF4-1B7C-47B6-A8F1-3C7A0E424D20}" type="presOf" srcId="{9D6328B3-3D5F-410C-9275-2F3B736C0074}" destId="{0999DAA6-78E7-4C62-AD9F-BB89E1F317A5}" srcOrd="0" destOrd="0" presId="urn:microsoft.com/office/officeart/2008/layout/RadialCluster"/>
    <dgm:cxn modelId="{A077B1A6-85A7-48F4-9E4A-C750F7A7273F}" type="presOf" srcId="{FB48CFB2-2144-464F-99B0-7B4517BBF385}" destId="{55E128A9-086C-4AB0-9BB3-7B78F9CA19C8}" srcOrd="0" destOrd="0" presId="urn:microsoft.com/office/officeart/2008/layout/RadialCluster"/>
    <dgm:cxn modelId="{98EFB4EC-419A-4B05-9E67-E174B2D8169C}" type="presOf" srcId="{BF147029-5588-4C67-A975-3EDDF959302B}" destId="{A7E70BED-E9F9-4186-91D6-4C4AD5C34513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EAC809DE-517E-44A1-8257-8BE78F260099}" type="presOf" srcId="{B48DC76A-8C89-4A47-A084-03205D8C4A2A}" destId="{A1F9C609-4FDF-427E-A3A7-017CF8E0D1F8}" srcOrd="0" destOrd="0" presId="urn:microsoft.com/office/officeart/2008/layout/RadialCluster"/>
    <dgm:cxn modelId="{84297F62-8A34-45E7-9985-D445C5EF517E}" type="presOf" srcId="{C9BABCCA-8569-4ABA-B03B-D830CDA9F6D4}" destId="{8B244CFF-22F3-49C3-BAD4-562F5B34DCEA}" srcOrd="0" destOrd="0" presId="urn:microsoft.com/office/officeart/2008/layout/RadialCluster"/>
    <dgm:cxn modelId="{0F513624-2611-44A8-A966-39135FEE7866}" type="presParOf" srcId="{8B244CFF-22F3-49C3-BAD4-562F5B34DCEA}" destId="{767A95D3-4209-465C-93E1-7443651645A0}" srcOrd="0" destOrd="0" presId="urn:microsoft.com/office/officeart/2008/layout/RadialCluster"/>
    <dgm:cxn modelId="{B46C5D05-9C56-437A-9C8D-EABEEF77E4F8}" type="presParOf" srcId="{767A95D3-4209-465C-93E1-7443651645A0}" destId="{55E128A9-086C-4AB0-9BB3-7B78F9CA19C8}" srcOrd="0" destOrd="0" presId="urn:microsoft.com/office/officeart/2008/layout/RadialCluster"/>
    <dgm:cxn modelId="{52856CB6-5B72-4D67-9908-88A745DF02A0}" type="presParOf" srcId="{767A95D3-4209-465C-93E1-7443651645A0}" destId="{2A42BF92-E0CA-4C74-94D9-9AE3F4260038}" srcOrd="1" destOrd="0" presId="urn:microsoft.com/office/officeart/2008/layout/RadialCluster"/>
    <dgm:cxn modelId="{A16AA3A9-E85A-45D1-93B5-F15ED6AFB976}" type="presParOf" srcId="{767A95D3-4209-465C-93E1-7443651645A0}" destId="{A7E70BED-E9F9-4186-91D6-4C4AD5C34513}" srcOrd="2" destOrd="0" presId="urn:microsoft.com/office/officeart/2008/layout/RadialCluster"/>
    <dgm:cxn modelId="{E3FA2331-E4A3-47E3-8742-26E0AF858B2C}" type="presParOf" srcId="{767A95D3-4209-465C-93E1-7443651645A0}" destId="{0999DAA6-78E7-4C62-AD9F-BB89E1F317A5}" srcOrd="3" destOrd="0" presId="urn:microsoft.com/office/officeart/2008/layout/RadialCluster"/>
    <dgm:cxn modelId="{78AB5106-5F04-4351-B7F9-F505D218232F}" type="presParOf" srcId="{767A95D3-4209-465C-93E1-7443651645A0}" destId="{A1F9C609-4FDF-427E-A3A7-017CF8E0D1F8}" srcOrd="4" destOrd="0" presId="urn:microsoft.com/office/officeart/2008/layout/RadialCluster"/>
    <dgm:cxn modelId="{D77F9091-C6E8-4056-98BC-5FA79265817A}" type="presParOf" srcId="{767A95D3-4209-465C-93E1-7443651645A0}" destId="{BF1427F8-47F7-429E-8B9A-D7AD3446727D}" srcOrd="5" destOrd="0" presId="urn:microsoft.com/office/officeart/2008/layout/RadialCluster"/>
    <dgm:cxn modelId="{6372CA04-C62E-4256-8CE8-451EA0A72C01}" type="presParOf" srcId="{767A95D3-4209-465C-93E1-7443651645A0}" destId="{341F0CCF-4C81-46C6-BAD1-DDC17631079D}" srcOrd="6" destOrd="0" presId="urn:microsoft.com/office/officeart/2008/layout/RadialCluster"/>
  </dgm:cxnLst>
  <dgm:bg>
    <a:noFill/>
  </dgm:bg>
  <dgm:whole>
    <a:ln w="63500" cmpd="sng"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4FD65-0507-41B4-B2BF-FA000279CA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0712A-54B1-4C91-ADDC-8E1A82305418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2018 год</a:t>
          </a:r>
          <a:endParaRPr lang="ru-RU" sz="2400" b="1" dirty="0"/>
        </a:p>
      </dgm:t>
    </dgm:pt>
    <dgm:pt modelId="{DEBA09DA-F7C0-46C1-A2ED-295615762E90}" type="parTrans" cxnId="{47E39BD0-4293-4632-8989-E8E271F3C755}">
      <dgm:prSet/>
      <dgm:spPr/>
      <dgm:t>
        <a:bodyPr/>
        <a:lstStyle/>
        <a:p>
          <a:endParaRPr lang="ru-RU"/>
        </a:p>
      </dgm:t>
    </dgm:pt>
    <dgm:pt modelId="{16BAA4D6-D3BF-49F8-B08F-9A83BF13C98C}" type="sibTrans" cxnId="{47E39BD0-4293-4632-8989-E8E271F3C755}">
      <dgm:prSet/>
      <dgm:spPr/>
      <dgm:t>
        <a:bodyPr/>
        <a:lstStyle/>
        <a:p>
          <a:endParaRPr lang="ru-RU"/>
        </a:p>
      </dgm:t>
    </dgm:pt>
    <dgm:pt modelId="{129131A2-6E87-472B-A754-C49250CC38DB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9 372,4</a:t>
          </a:r>
          <a:endParaRPr lang="ru-RU" sz="4000" dirty="0"/>
        </a:p>
      </dgm:t>
    </dgm:pt>
    <dgm:pt modelId="{F505E5F7-1F5A-4F1F-9B8D-5CCEE3E9CB35}" type="parTrans" cxnId="{4D3FC4F0-A390-4600-AF7E-9F66E4056C05}">
      <dgm:prSet/>
      <dgm:spPr/>
      <dgm:t>
        <a:bodyPr/>
        <a:lstStyle/>
        <a:p>
          <a:endParaRPr lang="ru-RU"/>
        </a:p>
      </dgm:t>
    </dgm:pt>
    <dgm:pt modelId="{4F03DB04-A13F-4C80-A830-F8F0D474EE00}" type="sibTrans" cxnId="{4D3FC4F0-A390-4600-AF7E-9F66E4056C05}">
      <dgm:prSet/>
      <dgm:spPr/>
      <dgm:t>
        <a:bodyPr/>
        <a:lstStyle/>
        <a:p>
          <a:endParaRPr lang="ru-RU"/>
        </a:p>
      </dgm:t>
    </dgm:pt>
    <dgm:pt modelId="{2A3E1DC8-3E9C-40CA-A90C-A0484A5E4DA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2019 год</a:t>
          </a:r>
          <a:endParaRPr lang="ru-RU" sz="2400" b="1" dirty="0"/>
        </a:p>
      </dgm:t>
    </dgm:pt>
    <dgm:pt modelId="{296CC265-311A-42C8-B940-851F2BF2530F}" type="parTrans" cxnId="{32F9CF1D-CA3B-4C59-9FB6-0462564FCE66}">
      <dgm:prSet/>
      <dgm:spPr/>
      <dgm:t>
        <a:bodyPr/>
        <a:lstStyle/>
        <a:p>
          <a:endParaRPr lang="ru-RU"/>
        </a:p>
      </dgm:t>
    </dgm:pt>
    <dgm:pt modelId="{27C56EBE-0D07-4C3C-AAC7-941CE3A75760}" type="sibTrans" cxnId="{32F9CF1D-CA3B-4C59-9FB6-0462564FCE66}">
      <dgm:prSet/>
      <dgm:spPr/>
      <dgm:t>
        <a:bodyPr/>
        <a:lstStyle/>
        <a:p>
          <a:endParaRPr lang="ru-RU"/>
        </a:p>
      </dgm:t>
    </dgm:pt>
    <dgm:pt modelId="{9E389611-21C1-484C-943B-9ACAB7B231B1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10673,2</a:t>
          </a:r>
          <a:endParaRPr lang="ru-RU" sz="4000" dirty="0"/>
        </a:p>
      </dgm:t>
    </dgm:pt>
    <dgm:pt modelId="{3B3AA958-2BC3-4385-96AA-87BBE61DD6FB}" type="parTrans" cxnId="{A0440A92-B00F-4307-AA42-5029C3423FC2}">
      <dgm:prSet/>
      <dgm:spPr/>
      <dgm:t>
        <a:bodyPr/>
        <a:lstStyle/>
        <a:p>
          <a:endParaRPr lang="ru-RU"/>
        </a:p>
      </dgm:t>
    </dgm:pt>
    <dgm:pt modelId="{968AA3DF-B092-4DA1-B195-EA0BDF3908C2}" type="sibTrans" cxnId="{A0440A92-B00F-4307-AA42-5029C3423FC2}">
      <dgm:prSet/>
      <dgm:spPr/>
      <dgm:t>
        <a:bodyPr/>
        <a:lstStyle/>
        <a:p>
          <a:endParaRPr lang="ru-RU"/>
        </a:p>
      </dgm:t>
    </dgm:pt>
    <dgm:pt modelId="{FA85A4A1-AC73-4897-95EC-47F720F2299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2020 год</a:t>
          </a:r>
          <a:endParaRPr lang="ru-RU" sz="2400" b="1" dirty="0"/>
        </a:p>
      </dgm:t>
    </dgm:pt>
    <dgm:pt modelId="{FA152288-212B-42B1-9ADD-FC3DBB577073}" type="parTrans" cxnId="{F0165D52-3738-4F00-A40F-EA91E21F5FE1}">
      <dgm:prSet/>
      <dgm:spPr/>
      <dgm:t>
        <a:bodyPr/>
        <a:lstStyle/>
        <a:p>
          <a:endParaRPr lang="ru-RU"/>
        </a:p>
      </dgm:t>
    </dgm:pt>
    <dgm:pt modelId="{8EA07D24-2A87-4D12-9802-BB949AFF5CDB}" type="sibTrans" cxnId="{F0165D52-3738-4F00-A40F-EA91E21F5FE1}">
      <dgm:prSet/>
      <dgm:spPr/>
      <dgm:t>
        <a:bodyPr/>
        <a:lstStyle/>
        <a:p>
          <a:endParaRPr lang="ru-RU"/>
        </a:p>
      </dgm:t>
    </dgm:pt>
    <dgm:pt modelId="{9C88BEBD-068E-4221-9A44-DC9053B689F6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15454,9</a:t>
          </a:r>
          <a:endParaRPr lang="ru-RU" sz="4000" dirty="0"/>
        </a:p>
      </dgm:t>
    </dgm:pt>
    <dgm:pt modelId="{098980F3-AE15-41C2-9039-315021BC9BD0}" type="parTrans" cxnId="{406B5EF0-38D2-47A1-81E6-834666161BB6}">
      <dgm:prSet/>
      <dgm:spPr/>
      <dgm:t>
        <a:bodyPr/>
        <a:lstStyle/>
        <a:p>
          <a:endParaRPr lang="ru-RU"/>
        </a:p>
      </dgm:t>
    </dgm:pt>
    <dgm:pt modelId="{200E4C87-6947-4885-9204-DF6B0AC8B7F1}" type="sibTrans" cxnId="{406B5EF0-38D2-47A1-81E6-834666161BB6}">
      <dgm:prSet/>
      <dgm:spPr/>
      <dgm:t>
        <a:bodyPr/>
        <a:lstStyle/>
        <a:p>
          <a:endParaRPr lang="ru-RU"/>
        </a:p>
      </dgm:t>
    </dgm:pt>
    <dgm:pt modelId="{6A1EC80B-7484-4536-A3F2-2F10203687AD}" type="pres">
      <dgm:prSet presAssocID="{8B64FD65-0507-41B4-B2BF-FA000279C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B80DF-77E9-4425-B012-5C71AB54DF78}" type="pres">
      <dgm:prSet presAssocID="{B7F0712A-54B1-4C91-ADDC-8E1A82305418}" presName="linNode" presStyleCnt="0"/>
      <dgm:spPr/>
    </dgm:pt>
    <dgm:pt modelId="{8261ECC5-36C6-4EFE-B9F4-6C735443212C}" type="pres">
      <dgm:prSet presAssocID="{B7F0712A-54B1-4C91-ADDC-8E1A823054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DDC3-1205-452A-98F0-7A63FA77263E}" type="pres">
      <dgm:prSet presAssocID="{B7F0712A-54B1-4C91-ADDC-8E1A823054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FF17-9E42-4803-BA46-AB55AD2904BC}" type="pres">
      <dgm:prSet presAssocID="{16BAA4D6-D3BF-49F8-B08F-9A83BF13C98C}" presName="sp" presStyleCnt="0"/>
      <dgm:spPr/>
    </dgm:pt>
    <dgm:pt modelId="{A656E5F7-FDCB-4117-809A-CE2CDEFE75FC}" type="pres">
      <dgm:prSet presAssocID="{2A3E1DC8-3E9C-40CA-A90C-A0484A5E4DA0}" presName="linNode" presStyleCnt="0"/>
      <dgm:spPr/>
    </dgm:pt>
    <dgm:pt modelId="{FC38E5C2-FAE8-4360-9FAC-8A7137F64304}" type="pres">
      <dgm:prSet presAssocID="{2A3E1DC8-3E9C-40CA-A90C-A0484A5E4D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52F3-4593-411B-AB47-E1A4BEA0CDDD}" type="pres">
      <dgm:prSet presAssocID="{2A3E1DC8-3E9C-40CA-A90C-A0484A5E4D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28582-C659-4F20-9E2D-BBFAA5FE4C41}" type="pres">
      <dgm:prSet presAssocID="{27C56EBE-0D07-4C3C-AAC7-941CE3A75760}" presName="sp" presStyleCnt="0"/>
      <dgm:spPr/>
    </dgm:pt>
    <dgm:pt modelId="{1783E5AC-FD04-46E7-8EB3-C0137A669407}" type="pres">
      <dgm:prSet presAssocID="{FA85A4A1-AC73-4897-95EC-47F720F22990}" presName="linNode" presStyleCnt="0"/>
      <dgm:spPr/>
    </dgm:pt>
    <dgm:pt modelId="{93155A7B-DDD8-43E8-9DCB-8F376DA37133}" type="pres">
      <dgm:prSet presAssocID="{FA85A4A1-AC73-4897-95EC-47F720F229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FA36D-5E19-458C-9535-970BDD6A4F88}" type="pres">
      <dgm:prSet presAssocID="{FA85A4A1-AC73-4897-95EC-47F720F229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3447C-6C6C-407B-84C6-4C791213CECA}" type="presOf" srcId="{9E389611-21C1-484C-943B-9ACAB7B231B1}" destId="{865052F3-4593-411B-AB47-E1A4BEA0CDDD}" srcOrd="0" destOrd="0" presId="urn:microsoft.com/office/officeart/2005/8/layout/vList5"/>
    <dgm:cxn modelId="{4D3FC4F0-A390-4600-AF7E-9F66E4056C05}" srcId="{B7F0712A-54B1-4C91-ADDC-8E1A82305418}" destId="{129131A2-6E87-472B-A754-C49250CC38DB}" srcOrd="0" destOrd="0" parTransId="{F505E5F7-1F5A-4F1F-9B8D-5CCEE3E9CB35}" sibTransId="{4F03DB04-A13F-4C80-A830-F8F0D474EE00}"/>
    <dgm:cxn modelId="{51F51045-217A-4C89-971C-76F99E14157B}" type="presOf" srcId="{8B64FD65-0507-41B4-B2BF-FA000279CA9C}" destId="{6A1EC80B-7484-4536-A3F2-2F10203687AD}" srcOrd="0" destOrd="0" presId="urn:microsoft.com/office/officeart/2005/8/layout/vList5"/>
    <dgm:cxn modelId="{F0165D52-3738-4F00-A40F-EA91E21F5FE1}" srcId="{8B64FD65-0507-41B4-B2BF-FA000279CA9C}" destId="{FA85A4A1-AC73-4897-95EC-47F720F22990}" srcOrd="2" destOrd="0" parTransId="{FA152288-212B-42B1-9ADD-FC3DBB577073}" sibTransId="{8EA07D24-2A87-4D12-9802-BB949AFF5CDB}"/>
    <dgm:cxn modelId="{A0440A92-B00F-4307-AA42-5029C3423FC2}" srcId="{2A3E1DC8-3E9C-40CA-A90C-A0484A5E4DA0}" destId="{9E389611-21C1-484C-943B-9ACAB7B231B1}" srcOrd="0" destOrd="0" parTransId="{3B3AA958-2BC3-4385-96AA-87BBE61DD6FB}" sibTransId="{968AA3DF-B092-4DA1-B195-EA0BDF3908C2}"/>
    <dgm:cxn modelId="{1741EDB4-330B-4B57-9788-D43C8A4F4A3C}" type="presOf" srcId="{129131A2-6E87-472B-A754-C49250CC38DB}" destId="{367CDDC3-1205-452A-98F0-7A63FA77263E}" srcOrd="0" destOrd="0" presId="urn:microsoft.com/office/officeart/2005/8/layout/vList5"/>
    <dgm:cxn modelId="{32F9CF1D-CA3B-4C59-9FB6-0462564FCE66}" srcId="{8B64FD65-0507-41B4-B2BF-FA000279CA9C}" destId="{2A3E1DC8-3E9C-40CA-A90C-A0484A5E4DA0}" srcOrd="1" destOrd="0" parTransId="{296CC265-311A-42C8-B940-851F2BF2530F}" sibTransId="{27C56EBE-0D07-4C3C-AAC7-941CE3A75760}"/>
    <dgm:cxn modelId="{47E39BD0-4293-4632-8989-E8E271F3C755}" srcId="{8B64FD65-0507-41B4-B2BF-FA000279CA9C}" destId="{B7F0712A-54B1-4C91-ADDC-8E1A82305418}" srcOrd="0" destOrd="0" parTransId="{DEBA09DA-F7C0-46C1-A2ED-295615762E90}" sibTransId="{16BAA4D6-D3BF-49F8-B08F-9A83BF13C98C}"/>
    <dgm:cxn modelId="{2B367316-91FC-434A-A222-7838E3E49BE4}" type="presOf" srcId="{FA85A4A1-AC73-4897-95EC-47F720F22990}" destId="{93155A7B-DDD8-43E8-9DCB-8F376DA37133}" srcOrd="0" destOrd="0" presId="urn:microsoft.com/office/officeart/2005/8/layout/vList5"/>
    <dgm:cxn modelId="{406B5EF0-38D2-47A1-81E6-834666161BB6}" srcId="{FA85A4A1-AC73-4897-95EC-47F720F22990}" destId="{9C88BEBD-068E-4221-9A44-DC9053B689F6}" srcOrd="0" destOrd="0" parTransId="{098980F3-AE15-41C2-9039-315021BC9BD0}" sibTransId="{200E4C87-6947-4885-9204-DF6B0AC8B7F1}"/>
    <dgm:cxn modelId="{2EA11FDF-2708-4BCC-8D4D-08E3B66F3885}" type="presOf" srcId="{2A3E1DC8-3E9C-40CA-A90C-A0484A5E4DA0}" destId="{FC38E5C2-FAE8-4360-9FAC-8A7137F64304}" srcOrd="0" destOrd="0" presId="urn:microsoft.com/office/officeart/2005/8/layout/vList5"/>
    <dgm:cxn modelId="{3DE51587-6CEE-4F92-B24E-8B49AF6BD09A}" type="presOf" srcId="{9C88BEBD-068E-4221-9A44-DC9053B689F6}" destId="{066FA36D-5E19-458C-9535-970BDD6A4F88}" srcOrd="0" destOrd="0" presId="urn:microsoft.com/office/officeart/2005/8/layout/vList5"/>
    <dgm:cxn modelId="{B62F0FCC-B047-4C13-9B2B-2B9EF7A70751}" type="presOf" srcId="{B7F0712A-54B1-4C91-ADDC-8E1A82305418}" destId="{8261ECC5-36C6-4EFE-B9F4-6C735443212C}" srcOrd="0" destOrd="0" presId="urn:microsoft.com/office/officeart/2005/8/layout/vList5"/>
    <dgm:cxn modelId="{3E8DFC1D-5578-40F3-9295-ECDADABAABEF}" type="presParOf" srcId="{6A1EC80B-7484-4536-A3F2-2F10203687AD}" destId="{2C3B80DF-77E9-4425-B012-5C71AB54DF78}" srcOrd="0" destOrd="0" presId="urn:microsoft.com/office/officeart/2005/8/layout/vList5"/>
    <dgm:cxn modelId="{7BA3C62B-2483-49F4-B249-819CC7E676AF}" type="presParOf" srcId="{2C3B80DF-77E9-4425-B012-5C71AB54DF78}" destId="{8261ECC5-36C6-4EFE-B9F4-6C735443212C}" srcOrd="0" destOrd="0" presId="urn:microsoft.com/office/officeart/2005/8/layout/vList5"/>
    <dgm:cxn modelId="{7722EA65-5A70-4F90-883A-E5C37F8E1C59}" type="presParOf" srcId="{2C3B80DF-77E9-4425-B012-5C71AB54DF78}" destId="{367CDDC3-1205-452A-98F0-7A63FA77263E}" srcOrd="1" destOrd="0" presId="urn:microsoft.com/office/officeart/2005/8/layout/vList5"/>
    <dgm:cxn modelId="{B28DEC3C-615B-4C06-AC90-0100A5E8599D}" type="presParOf" srcId="{6A1EC80B-7484-4536-A3F2-2F10203687AD}" destId="{1107FF17-9E42-4803-BA46-AB55AD2904BC}" srcOrd="1" destOrd="0" presId="urn:microsoft.com/office/officeart/2005/8/layout/vList5"/>
    <dgm:cxn modelId="{5535FC7C-9BAB-4A8B-8ED2-9E7FC6072EF3}" type="presParOf" srcId="{6A1EC80B-7484-4536-A3F2-2F10203687AD}" destId="{A656E5F7-FDCB-4117-809A-CE2CDEFE75FC}" srcOrd="2" destOrd="0" presId="urn:microsoft.com/office/officeart/2005/8/layout/vList5"/>
    <dgm:cxn modelId="{1710C448-6B35-4AB2-AC4C-A2C15A60205D}" type="presParOf" srcId="{A656E5F7-FDCB-4117-809A-CE2CDEFE75FC}" destId="{FC38E5C2-FAE8-4360-9FAC-8A7137F64304}" srcOrd="0" destOrd="0" presId="urn:microsoft.com/office/officeart/2005/8/layout/vList5"/>
    <dgm:cxn modelId="{D3805125-C7BD-4D5F-A1A4-7F1AA43765F2}" type="presParOf" srcId="{A656E5F7-FDCB-4117-809A-CE2CDEFE75FC}" destId="{865052F3-4593-411B-AB47-E1A4BEA0CDDD}" srcOrd="1" destOrd="0" presId="urn:microsoft.com/office/officeart/2005/8/layout/vList5"/>
    <dgm:cxn modelId="{77DE6A65-FD2C-4B55-9897-979CC229B90E}" type="presParOf" srcId="{6A1EC80B-7484-4536-A3F2-2F10203687AD}" destId="{2DD28582-C659-4F20-9E2D-BBFAA5FE4C41}" srcOrd="3" destOrd="0" presId="urn:microsoft.com/office/officeart/2005/8/layout/vList5"/>
    <dgm:cxn modelId="{AB4A5454-71ED-4DDB-A59A-EE6A3AB50783}" type="presParOf" srcId="{6A1EC80B-7484-4536-A3F2-2F10203687AD}" destId="{1783E5AC-FD04-46E7-8EB3-C0137A669407}" srcOrd="4" destOrd="0" presId="urn:microsoft.com/office/officeart/2005/8/layout/vList5"/>
    <dgm:cxn modelId="{B2EE5406-8FC7-4F2B-9DFE-295D0E7ACF00}" type="presParOf" srcId="{1783E5AC-FD04-46E7-8EB3-C0137A669407}" destId="{93155A7B-DDD8-43E8-9DCB-8F376DA37133}" srcOrd="0" destOrd="0" presId="urn:microsoft.com/office/officeart/2005/8/layout/vList5"/>
    <dgm:cxn modelId="{552A21DF-1F57-47B9-AC36-FC9C7F69366E}" type="presParOf" srcId="{1783E5AC-FD04-46E7-8EB3-C0137A669407}" destId="{066FA36D-5E19-458C-9535-970BDD6A4F8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0.02469</cdr:y>
    </cdr:from>
    <cdr:to>
      <cdr:x>0.99815</cdr:x>
      <cdr:y>0.36219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78" y="142876"/>
          <a:ext cx="2770223" cy="1952928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896" tIns="35896" rIns="35896" bIns="3589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11225">
            <a:buFont typeface="Arial" charset="0"/>
            <a:buNone/>
          </a:pPr>
          <a:r>
            <a:rPr lang="ru-RU" altLang="ru-RU" sz="1600" b="1" dirty="0"/>
            <a:t>Цель: обеспечение доступности и условий для получения качественного образования обучающимися и воспитанниками Западнодвинского района</a:t>
          </a:r>
        </a:p>
      </cdr:txBody>
    </cdr:sp>
  </cdr:relSizeAnchor>
  <cdr:relSizeAnchor xmlns:cdr="http://schemas.openxmlformats.org/drawingml/2006/chartDrawing">
    <cdr:from>
      <cdr:x>0.66667</cdr:x>
      <cdr:y>0.72927</cdr:y>
    </cdr:from>
    <cdr:to>
      <cdr:x>0.94536</cdr:x>
      <cdr:y>1</cdr:y>
    </cdr:to>
    <cdr:pic>
      <cdr:nvPicPr>
        <cdr:cNvPr id="3" name="Picture 6" descr="C:\Users\Public\Pictures\Sample Pictures\1351866937_vysshee-obrazovanie1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="" xmlns:p="http://schemas.openxmlformats.org/presentationml/2006/main" xmlns:a14="http://schemas.microsoft.com/office/drawing/2010/main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15040" y="5155709"/>
          <a:ext cx="2389124" cy="154724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66951">
                <a:tint val="66000"/>
                <a:satMod val="160000"/>
              </a:srgbClr>
            </a:gs>
            <a:gs pos="50000">
              <a:srgbClr val="C66951">
                <a:tint val="44500"/>
                <a:satMod val="160000"/>
              </a:srgbClr>
            </a:gs>
            <a:gs pos="100000">
              <a:srgbClr val="C66951">
                <a:tint val="23500"/>
                <a:satMod val="160000"/>
              </a:srgbClr>
            </a:gs>
          </a:gsLst>
          <a:lin ang="13500000" scaled="1"/>
          <a:tileRect/>
        </a:gradFill>
        <a:effectLst xmlns:a="http://schemas.openxmlformats.org/drawingml/2006/main">
          <a:softEdge rad="3175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0.05634</cdr:y>
    </cdr:from>
    <cdr:to>
      <cdr:x>1</cdr:x>
      <cdr:y>0.57143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3682" y="309910"/>
          <a:ext cx="2714630" cy="2833361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711" tIns="35711" rIns="35711" bIns="35711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06463"/>
          <a:r>
            <a:rPr lang="ru-RU" altLang="ru-RU" sz="1600" b="1" dirty="0"/>
            <a:t>Цель: </a:t>
          </a:r>
          <a:r>
            <a:rPr lang="ru-RU" altLang="ru-RU" sz="1600" b="1" dirty="0" smtClean="0"/>
            <a:t>реализация  стратегической роли культуры, как духовно-нравственного основания развития личности, сохранение и развитие единого культурного пространства на территории Западнодвинского района Тверской области</a:t>
          </a:r>
          <a:endParaRPr lang="ru-RU" alt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0.28455</cdr:x>
      <cdr:y>0.1875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500330" cy="1071570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dirty="0"/>
            <a:t>Повышение комплексной безопасности жизнедеятельности населения </a:t>
          </a:r>
          <a:r>
            <a:rPr lang="ru-RU" altLang="ru-RU" sz="1300" dirty="0" smtClean="0"/>
            <a:t>на территории Западнодвинского района</a:t>
          </a:r>
          <a:endParaRPr lang="ru-RU" altLang="ru-RU" sz="13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0.32143</cdr:x>
      <cdr:y>0.23684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786082" cy="1285884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b="1" dirty="0" smtClean="0"/>
            <a:t>Обеспечение сбалансированного экономического роста отраслей экономики на территории Западнодвинского района Тверской области</a:t>
          </a:r>
          <a:endParaRPr lang="ru-RU" altLang="ru-RU" sz="13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0.28377</cdr:x>
      <cdr:y>0.19984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459659" cy="1084965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качества и комфорта городской среды на территории городского поселения г.Западная Двина</a:t>
          </a:r>
          <a:endParaRPr lang="ru-RU" altLang="ru-RU" sz="13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0.30579</cdr:x>
      <cdr:y>0.325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643238" cy="1857412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эффективности использования муниципального имущества МО Западнодвинский район Тверской области на основе рыночных механизмов в земельно-имущественных отношениях</a:t>
          </a:r>
          <a:endParaRPr lang="ru-RU" altLang="ru-RU" sz="13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CAA-C924-415D-92AB-AA0F25ABA11F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70F-5734-4D79-B085-C6D011D4C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C179D-CC45-4E7A-97E3-3A82F615E58A}" type="datetimeFigureOut">
              <a:rPr lang="ru-RU"/>
              <a:pPr>
                <a:defRPr/>
              </a:pPr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DFFC27-CFDC-4576-B9BD-A28937F7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5A81B693-D370-475B-A7F7-5CC19A5D1997}" type="slidenum">
              <a:rPr lang="ru-RU" sz="1200">
                <a:latin typeface="Calibri" pitchFamily="34" charset="0"/>
              </a:rPr>
              <a:pPr algn="r" defTabSz="912813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FC7D914B-B76E-4AF2-B35E-B1A826330193}" type="slidenum">
              <a:rPr lang="ru-RU" altLang="ru-RU" sz="1200">
                <a:latin typeface="Arial" charset="0"/>
              </a:rPr>
              <a:pPr algn="r" defTabSz="908050"/>
              <a:t>13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8420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C0EB7C0E-A2A1-49B2-88E5-4743EB1B44D6}" type="slidenum">
              <a:rPr lang="ru-RU" altLang="ru-RU" sz="1200">
                <a:latin typeface="Arial" charset="0"/>
              </a:rPr>
              <a:pPr algn="r" defTabSz="919163"/>
              <a:t>13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92EF58C1-5313-454A-B69C-B6AAC2543C89}" type="slidenum">
              <a:rPr lang="ru-RU" altLang="ru-RU" sz="1200">
                <a:latin typeface="Arial" charset="0"/>
              </a:rPr>
              <a:pPr algn="r" defTabSz="908050"/>
              <a:t>14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0468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1DF1668D-9CA6-4E4C-B399-B14AA4EA4B27}" type="slidenum">
              <a:rPr lang="ru-RU" altLang="ru-RU" sz="1200">
                <a:latin typeface="Arial" charset="0"/>
              </a:rPr>
              <a:pPr algn="r" defTabSz="919163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08050">
              <a:defRPr/>
            </a:pPr>
            <a:fld id="{DA3E0058-2480-4D46-AF71-8FC914360A8E}" type="slidenum">
              <a:rPr lang="ru-RU" sz="1200">
                <a:latin typeface="+mn-lt"/>
                <a:cs typeface="+mn-cs"/>
              </a:rPr>
              <a:pPr algn="r" defTabSz="908050">
                <a:defRPr/>
              </a:pPr>
              <a:t>17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07203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4748B55A-4F1B-4D1D-B7ED-92A9448536E0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21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11" tIns="46807" rIns="93611" bIns="46807" anchor="b"/>
          <a:lstStyle/>
          <a:p>
            <a:pPr algn="r" defTabSz="928688"/>
            <a:fld id="{8DB4E50E-4655-4332-B591-1E6A68F46F4A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28688"/>
              <a:t>22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611" tIns="46807" rIns="93611" bIns="4680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06E7EAB0-62AC-489F-99AA-8B15575B56AD}" type="slidenum">
              <a:rPr lang="ru-RU" sz="1200">
                <a:latin typeface="Calibri" pitchFamily="34" charset="0"/>
              </a:rPr>
              <a:pPr algn="r" defTabSz="912813"/>
              <a:t>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24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09638"/>
            <a:fld id="{A51A7F1C-9822-40AD-904D-E3588C8E89D8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25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defTabSz="908050"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12813"/>
            <a:fld id="{87864616-7497-43FB-AC39-177C621B5BFA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12813"/>
              <a:t>26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27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28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29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776EC-E09B-428E-9A9C-CEFE9280DE53}" type="slidenum">
              <a:rPr lang="ru-RU"/>
              <a:pPr/>
              <a:t>34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3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E39CD2-69CB-49C5-BDD8-026EC0F6443A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939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785FE9F1-4404-45BC-8CAB-A5834539561C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9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10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8A01D386-8164-439C-8755-01346B10DA33}" type="slidenum">
              <a:rPr lang="ru-RU" altLang="ru-RU" sz="1200">
                <a:latin typeface="Arial" charset="0"/>
              </a:rPr>
              <a:pPr algn="r" defTabSz="919163"/>
              <a:t>11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CD32221F-8005-44BE-B17A-1DC72F625F0E}" type="slidenum">
              <a:rPr lang="ru-RU" altLang="ru-RU" sz="1200">
                <a:latin typeface="Arial" charset="0"/>
              </a:rPr>
              <a:pPr algn="r" defTabSz="908050"/>
              <a:t>12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A3D50E0C-CE3B-404E-9DD5-B21F6C93C320}" type="slidenum">
              <a:rPr lang="ru-RU" altLang="ru-RU" sz="1200">
                <a:latin typeface="Arial" charset="0"/>
              </a:rPr>
              <a:pPr algn="r" defTabSz="919163"/>
              <a:t>12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612-0CEC-4A73-B710-D747D8C4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6958-1827-43B9-85FE-1B08302D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A60D-D3EF-4764-96AA-F7AA135F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1094-E5CE-415E-8761-7C7848EB8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605-215C-4156-A4D6-09482813E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EE41-B92B-414A-B7F3-9A50EA55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43-FDA2-414E-8300-9815CAE9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4521A3-2BC1-4667-B64B-3554E984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2A24-D568-414A-8A0E-4E27CA3A3C39}" type="datetime1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37E2-5D0A-4213-9953-B665852D3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04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918A-883B-4769-B46B-48D6245A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EA68-5A01-4993-B335-BA2D3478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794-A871-4863-8150-A01E6604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4780B-C715-484D-A7B2-5D39CA0C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045" indent="0" algn="ctr">
              <a:buNone/>
              <a:defRPr/>
            </a:lvl2pPr>
            <a:lvl3pPr marL="912091" indent="0" algn="ctr">
              <a:buNone/>
              <a:defRPr/>
            </a:lvl3pPr>
            <a:lvl4pPr marL="1368137" indent="0" algn="ctr">
              <a:buNone/>
              <a:defRPr/>
            </a:lvl4pPr>
            <a:lvl5pPr marL="1824192" indent="0" algn="ctr">
              <a:buNone/>
              <a:defRPr/>
            </a:lvl5pPr>
            <a:lvl6pPr marL="2280244" indent="0" algn="ctr">
              <a:buNone/>
              <a:defRPr/>
            </a:lvl6pPr>
            <a:lvl7pPr marL="2736296" indent="0" algn="ctr">
              <a:buNone/>
              <a:defRPr/>
            </a:lvl7pPr>
            <a:lvl8pPr marL="3192345" indent="0" algn="ctr">
              <a:buNone/>
              <a:defRPr/>
            </a:lvl8pPr>
            <a:lvl9pPr marL="364839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2A4E8-F992-4CCA-BAA5-144880957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44EA-3425-4A72-AC85-A598B48FA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DD81-06D9-4906-A560-6E717249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3E5A-DA38-4394-921F-AAD68DDD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B64A-3AF5-4127-BD78-F34F149A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0DAF-3D92-4158-A701-F198811A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4FFF-9399-45C6-8E02-A5334020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F0B4-5AA2-4D7C-AF1A-BCF09758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37E95-C434-4946-A022-00C83927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E336A8-E66C-47BA-A842-B0497A4DF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8" r:id="rId3"/>
    <p:sldLayoutId id="214748369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7165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1187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5213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9248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2776B-5A81-40B7-9D3C-9DBDB4CC7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90" r:id="rId3"/>
    <p:sldLayoutId id="2147483691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oleObject" Target="../embeddings/_____Microsoft_Office_Excel_97-2003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0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1" name="Прямоугольник 12"/>
          <p:cNvSpPr>
            <a:spLocks noChangeArrowheads="1"/>
          </p:cNvSpPr>
          <p:nvPr/>
        </p:nvSpPr>
        <p:spPr bwMode="auto">
          <a:xfrm>
            <a:off x="285720" y="4643446"/>
            <a:ext cx="8651875" cy="9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/>
            <a:r>
              <a:rPr lang="ru-RU" sz="1800" b="1" dirty="0"/>
              <a:t>К </a:t>
            </a:r>
            <a:r>
              <a:rPr lang="ru-RU" sz="1800" b="1" dirty="0" smtClean="0"/>
              <a:t>проекту решения </a:t>
            </a:r>
            <a:r>
              <a:rPr lang="ru-RU" sz="1800" b="1" dirty="0" smtClean="0"/>
              <a:t>Думы </a:t>
            </a:r>
            <a:r>
              <a:rPr lang="ru-RU" sz="1800" b="1" dirty="0" smtClean="0"/>
              <a:t>Западнодвинского </a:t>
            </a:r>
            <a:r>
              <a:rPr lang="ru-RU" sz="1800" b="1" dirty="0" smtClean="0"/>
              <a:t>муниципального округа</a:t>
            </a:r>
          </a:p>
          <a:p>
            <a:pPr defTabSz="906463"/>
            <a:r>
              <a:rPr lang="ru-RU" sz="1800" b="1" dirty="0" smtClean="0"/>
              <a:t> </a:t>
            </a:r>
            <a:r>
              <a:rPr lang="ru-RU" sz="1800" b="1" dirty="0" smtClean="0"/>
              <a:t>Тверской области «Об исполнении </a:t>
            </a:r>
            <a:r>
              <a:rPr lang="ru-RU" sz="1800" b="1" dirty="0"/>
              <a:t>бюджета муниципального образования </a:t>
            </a:r>
            <a:endParaRPr lang="ru-RU" sz="1800" b="1" dirty="0" smtClean="0"/>
          </a:p>
          <a:p>
            <a:pPr defTabSz="906463"/>
            <a:r>
              <a:rPr lang="ru-RU" sz="1800" b="1" dirty="0" smtClean="0"/>
              <a:t>Западнодвинский </a:t>
            </a:r>
            <a:r>
              <a:rPr lang="ru-RU" sz="1800" b="1" dirty="0"/>
              <a:t>район Тверской области </a:t>
            </a:r>
            <a:r>
              <a:rPr lang="ru-RU" sz="1800" b="1" dirty="0" smtClean="0"/>
              <a:t>за 2020 год»</a:t>
            </a:r>
            <a:endParaRPr lang="ru-RU" sz="1800" b="1" dirty="0"/>
          </a:p>
        </p:txBody>
      </p:sp>
      <p:sp>
        <p:nvSpPr>
          <p:cNvPr id="350212" name="Rectangle 12"/>
          <p:cNvSpPr>
            <a:spLocks noChangeArrowheads="1"/>
          </p:cNvSpPr>
          <p:nvPr/>
        </p:nvSpPr>
        <p:spPr bwMode="auto">
          <a:xfrm>
            <a:off x="1042988" y="1190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ФИНАНСОВЫЙ ОТДЕЛ ЗАПАДНОДВИНСКОГО РАЙОНА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2976" y="2428868"/>
            <a:ext cx="684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Бюджет</a:t>
            </a:r>
          </a:p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Для граждан</a:t>
            </a:r>
          </a:p>
        </p:txBody>
      </p:sp>
      <p:pic>
        <p:nvPicPr>
          <p:cNvPr id="35021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</a:rPr>
              <a:t>ДОХОДЫ БЮДЖЕТА</a:t>
            </a: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Прямоугольник 12"/>
          <p:cNvSpPr>
            <a:spLocks noChangeArrowheads="1"/>
          </p:cNvSpPr>
          <p:nvPr/>
        </p:nvSpPr>
        <p:spPr bwMode="auto">
          <a:xfrm>
            <a:off x="1071538" y="-4764"/>
            <a:ext cx="8072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2017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2020гг.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84744" name="Group 1448"/>
          <p:cNvGraphicFramePr>
            <a:graphicFrameLocks noGrp="1"/>
          </p:cNvGraphicFramePr>
          <p:nvPr/>
        </p:nvGraphicFramePr>
        <p:xfrm>
          <a:off x="179390" y="1000107"/>
          <a:ext cx="8607453" cy="5571343"/>
        </p:xfrm>
        <a:graphic>
          <a:graphicData uri="http://schemas.openxmlformats.org/drawingml/2006/table">
            <a:tbl>
              <a:tblPr/>
              <a:tblGrid>
                <a:gridCol w="1751859"/>
                <a:gridCol w="859122"/>
                <a:gridCol w="859122"/>
                <a:gridCol w="857252"/>
                <a:gridCol w="859122"/>
                <a:gridCol w="866878"/>
                <a:gridCol w="851366"/>
                <a:gridCol w="851366"/>
                <a:gridCol w="851366"/>
              </a:tblGrid>
              <a:tr h="49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2017г.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2018г.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2019г.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2020г.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Налоговые и неналоговые доходы - всего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102701,9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128546,6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143358,0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145666,7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Налоговые доходы   в т.ч.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93956,9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120014,3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133267,6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135113,3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акцизы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13777,6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15750,2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15416,7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97,9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- налог на  доходы физических лиц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85710,9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97944,2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109342,6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111893,3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 на совокупный доход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7295,9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7088,1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6908,3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6302,9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- государственная пошлина и др.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1204,4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1266,5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1500,4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Неналоговые доходы</a:t>
                      </a:r>
                      <a:endParaRPr kumimoji="0" lang="ru-RU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8745,0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8532,3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10090,4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10553,4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доходы от использования имущества, находящегося  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гос-й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муниципальной собственности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5072,0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4873,7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96,8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5219,9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4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доходы от продажи материальных и нематериальных активов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131,2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1880,8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3361,1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178,7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566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Прямоугольник 12"/>
          <p:cNvSpPr>
            <a:spLocks noChangeArrowheads="1"/>
          </p:cNvSpPr>
          <p:nvPr/>
        </p:nvSpPr>
        <p:spPr bwMode="auto">
          <a:xfrm>
            <a:off x="1000100" y="-4763"/>
            <a:ext cx="814390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2017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2020гг.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7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500034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Прямоугольник 12"/>
          <p:cNvSpPr>
            <a:spLocks noChangeArrowheads="1"/>
          </p:cNvSpPr>
          <p:nvPr/>
        </p:nvSpPr>
        <p:spPr bwMode="auto">
          <a:xfrm>
            <a:off x="250825" y="-4763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 за 2020 </a:t>
            </a:r>
            <a:r>
              <a:rPr lang="ru-RU" altLang="ru-RU" sz="2000" b="1" dirty="0">
                <a:solidFill>
                  <a:srgbClr val="F9F9F9"/>
                </a:solidFill>
              </a:rPr>
              <a:t>год тыс.руб.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7010400" y="5207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/>
          </p:nvPr>
        </p:nvGraphicFramePr>
        <p:xfrm>
          <a:off x="285720" y="1181100"/>
          <a:ext cx="8643998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740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72264" y="1214422"/>
            <a:ext cx="2057408" cy="571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145 666,7 тыс.руб.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5" name="Прямоугольник 12"/>
          <p:cNvSpPr>
            <a:spLocks noChangeArrowheads="1"/>
          </p:cNvSpPr>
          <p:nvPr/>
        </p:nvSpPr>
        <p:spPr bwMode="auto">
          <a:xfrm>
            <a:off x="1187450" y="-4763"/>
            <a:ext cx="7956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безвозмездных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поступлений из других бюджетов бюджетной системы РФ  за 2020 </a:t>
            </a:r>
            <a:r>
              <a:rPr lang="ru-RU" altLang="ru-RU" sz="2000" b="1" dirty="0">
                <a:solidFill>
                  <a:srgbClr val="F9F9F9"/>
                </a:solidFill>
              </a:rPr>
              <a:t>год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39750" y="1196975"/>
          <a:ext cx="8229600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5357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643702" y="1285860"/>
            <a:ext cx="198597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268 113,8 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12"/>
          <p:cNvSpPr>
            <a:spLocks noChangeArrowheads="1"/>
          </p:cNvSpPr>
          <p:nvPr/>
        </p:nvSpPr>
        <p:spPr bwMode="auto">
          <a:xfrm>
            <a:off x="395288" y="306863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400" b="1">
                <a:solidFill>
                  <a:schemeClr val="tx1"/>
                </a:solidFill>
              </a:rPr>
              <a:t>РАСХОДЫ  БЮДЖЕТА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pic>
        <p:nvPicPr>
          <p:cNvPr id="191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12"/>
          <p:cNvSpPr>
            <a:spLocks noChangeArrowheads="1"/>
          </p:cNvSpPr>
          <p:nvPr/>
        </p:nvSpPr>
        <p:spPr bwMode="auto">
          <a:xfrm>
            <a:off x="1042988" y="115888"/>
            <a:ext cx="7850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>
                <a:solidFill>
                  <a:srgbClr val="FFFFFF"/>
                </a:solidFill>
              </a:rPr>
              <a:t>Расходы бюджета МО Западнодвинский район Тверской области</a:t>
            </a:r>
          </a:p>
        </p:txBody>
      </p:sp>
      <p:sp>
        <p:nvSpPr>
          <p:cNvPr id="193541" name="Rectangle 60"/>
          <p:cNvSpPr>
            <a:spLocks noGrp="1"/>
          </p:cNvSpPr>
          <p:nvPr>
            <p:ph type="body" idx="4294967295"/>
          </p:nvPr>
        </p:nvSpPr>
        <p:spPr>
          <a:xfrm>
            <a:off x="457200" y="1643049"/>
            <a:ext cx="8229600" cy="4483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Начиная с 2014 года МО Западнодвинский район Тверской области перешел  к формированию и исполнению районного бюджета на основе муниципальных программ.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Районный бюджет на 2020 год направлен   на  реализацию 11   муниципальных программ.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Доля «программных» расходов в бюджете МО Западнодвинский район Тверской области за 2020 год составляет  99,4%.</a:t>
            </a:r>
          </a:p>
        </p:txBody>
      </p:sp>
      <p:pic>
        <p:nvPicPr>
          <p:cNvPr id="1935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7" name="Rectangle 12"/>
          <p:cNvSpPr>
            <a:spLocks noChangeArrowheads="1"/>
          </p:cNvSpPr>
          <p:nvPr/>
        </p:nvSpPr>
        <p:spPr bwMode="auto">
          <a:xfrm>
            <a:off x="900113" y="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Программные и не программные расходы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за 2020 </a:t>
            </a:r>
            <a:r>
              <a:rPr lang="ru-RU" altLang="ru-RU" sz="2000" b="1" dirty="0">
                <a:solidFill>
                  <a:srgbClr val="FFFFFF"/>
                </a:solidFill>
              </a:rPr>
              <a:t>год  (тыс.руб.)</a:t>
            </a:r>
          </a:p>
        </p:txBody>
      </p:sp>
      <p:sp>
        <p:nvSpPr>
          <p:cNvPr id="295949" name="Rectangle 15"/>
          <p:cNvSpPr>
            <a:spLocks noGrp="1"/>
          </p:cNvSpPr>
          <p:nvPr>
            <p:ph type="body" sz="half" idx="2"/>
          </p:nvPr>
        </p:nvSpPr>
        <p:spPr>
          <a:xfrm>
            <a:off x="5000628" y="1000108"/>
            <a:ext cx="3754437" cy="46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b="1" u="sng" dirty="0" smtClean="0"/>
              <a:t>Всего расходы:  403 659,0 тыс.руб.</a:t>
            </a: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57158" y="1541833"/>
          <a:ext cx="8358245" cy="447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5950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ДИНАМИКА РАСХОДОВ МО ЗАПАДНОДВИНСКИЙ РАЙОН ТВЕРСКОЙ ОБЛАСТИ ЗА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2017 </a:t>
            </a:r>
            <a:r>
              <a:rPr lang="ru-RU" altLang="ru-RU" sz="2000" b="1" dirty="0">
                <a:solidFill>
                  <a:schemeClr val="tx1"/>
                </a:solidFill>
              </a:rPr>
              <a:t>–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2020 </a:t>
            </a:r>
            <a:r>
              <a:rPr lang="ru-RU" altLang="ru-RU" sz="2000" b="1" dirty="0">
                <a:solidFill>
                  <a:schemeClr val="tx1"/>
                </a:solidFill>
              </a:rPr>
              <a:t>ГОДЫ  (ТЫС. РУБ.)</a:t>
            </a: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71472" y="1142984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9" name="Object 27"/>
          <p:cNvGraphicFramePr>
            <a:graphicFrameLocks noGrp="1"/>
          </p:cNvGraphicFramePr>
          <p:nvPr>
            <p:ph idx="1"/>
          </p:nvPr>
        </p:nvGraphicFramePr>
        <p:xfrm>
          <a:off x="427038" y="839788"/>
          <a:ext cx="8332787" cy="5710237"/>
        </p:xfrm>
        <a:graphic>
          <a:graphicData uri="http://schemas.openxmlformats.org/presentationml/2006/ole">
            <p:oleObj spid="_x0000_s8219" name="Worksheet" r:id="rId4" imgW="5836839" imgH="4000435" progId="Excel.Sheet.8">
              <p:embed/>
            </p:oleObj>
          </a:graphicData>
        </a:graphic>
      </p:graphicFrame>
      <p:sp>
        <p:nvSpPr>
          <p:cNvPr id="8220" name="TextBox 1"/>
          <p:cNvSpPr txBox="1">
            <a:spLocks noChangeArrowheads="1"/>
          </p:cNvSpPr>
          <p:nvPr/>
        </p:nvSpPr>
        <p:spPr bwMode="auto">
          <a:xfrm>
            <a:off x="2357422" y="928670"/>
            <a:ext cx="1285884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altLang="ru-RU" sz="1800" b="1" dirty="0" smtClean="0">
                <a:latin typeface="Arial" charset="0"/>
              </a:rPr>
              <a:t>387 075,4</a:t>
            </a:r>
            <a:endParaRPr lang="ru-RU" altLang="ru-RU" sz="1800" b="1" dirty="0">
              <a:latin typeface="Arial" charset="0"/>
            </a:endParaRPr>
          </a:p>
        </p:txBody>
      </p:sp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5208588" y="4283075"/>
            <a:ext cx="86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2" name="TextBox 1"/>
          <p:cNvSpPr txBox="1">
            <a:spLocks noChangeArrowheads="1"/>
          </p:cNvSpPr>
          <p:nvPr/>
        </p:nvSpPr>
        <p:spPr bwMode="auto">
          <a:xfrm>
            <a:off x="3206750" y="4354513"/>
            <a:ext cx="86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4" name="Rectangle 12"/>
          <p:cNvSpPr>
            <a:spLocks noChangeArrowheads="1"/>
          </p:cNvSpPr>
          <p:nvPr/>
        </p:nvSpPr>
        <p:spPr bwMode="auto">
          <a:xfrm>
            <a:off x="1258888" y="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РАЙОН ТВЕРСКОЙ ОБЛАСТИ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ЗА 2020 </a:t>
            </a:r>
            <a:r>
              <a:rPr lang="ru-RU" altLang="ru-RU" sz="1800" b="1" dirty="0">
                <a:solidFill>
                  <a:schemeClr val="tx1"/>
                </a:solidFill>
              </a:rPr>
              <a:t>ГОД ПО ОТРАСЛЯМ </a:t>
            </a:r>
            <a:r>
              <a:rPr lang="ru-RU" altLang="ru-RU" sz="1600" b="1" dirty="0">
                <a:solidFill>
                  <a:schemeClr val="tx1"/>
                </a:solidFill>
              </a:rPr>
              <a:t>(ТЫС. РУБ.)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225" name="Picture 15" descr="2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539750" y="119063"/>
            <a:ext cx="842486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СОДЕРЖАНИЕ БЮДЖЕТА ДЛЯ ГРАЖДАН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179388" y="2079625"/>
            <a:ext cx="8785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 smtClean="0"/>
              <a:t>ОБЩАЯ </a:t>
            </a:r>
            <a:r>
              <a:rPr lang="ru-RU" sz="1800" b="1" dirty="0"/>
              <a:t>ХАРАКТЕРИСТИКА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РАСХОДЫ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МЕЖБЮДЖЕТНЫЕ ОТНОШЕНИЯ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ДОПОЛНИТЕЛЬНАЯ ИНФОРМАЦИЯ</a:t>
            </a:r>
          </a:p>
        </p:txBody>
      </p:sp>
      <p:pic>
        <p:nvPicPr>
          <p:cNvPr id="31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16013" y="23813"/>
            <a:ext cx="79200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>
                <a:solidFill>
                  <a:schemeClr val="tx1"/>
                </a:solidFill>
              </a:rPr>
              <a:t>РАСХОДЫ МО ЗАПАДНОДВИНСКИЙ РАЙОН ТВЕРСКОЙ ОБЛАСТИ НА РЕАЛИЗАЦИЮ МУНИЦИПАЛЬНЫХ ПРОГРАММ (ТЫС. РУБ.)</a:t>
            </a:r>
          </a:p>
          <a:p>
            <a:pPr>
              <a:buClr>
                <a:srgbClr val="0000FF"/>
              </a:buClr>
              <a:buSzPct val="65000"/>
            </a:pPr>
            <a:endParaRPr lang="ru-RU" altLang="ru-RU" b="1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179388" y="765174"/>
          <a:ext cx="8785225" cy="5521345"/>
        </p:xfrm>
        <a:graphic>
          <a:graphicData uri="http://schemas.openxmlformats.org/drawingml/2006/table">
            <a:tbl>
              <a:tblPr/>
              <a:tblGrid>
                <a:gridCol w="4576762"/>
                <a:gridCol w="1403350"/>
                <a:gridCol w="1401763"/>
                <a:gridCol w="1403350"/>
              </a:tblGrid>
              <a:tr h="370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83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Развитие системы образования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188 957,1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189 118,7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+ 161,6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48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Развитие культуры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31 278,2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30 714,3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- 563,9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33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Развитие физической культуры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10 673,2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15 454,9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+ 4 781,7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84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Молодежная и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10 259,1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8 475,1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- 1 784,0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733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Обеспечение комплексной безопасности жизнедеятельности населения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2 234,4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2 236,0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+1,6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9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Развитие экономики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19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 Развитие дорожного хозяйства, общественного транспорта и жилищно-коммунального хозяйства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76 374,2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90 275,2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+13 901,0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4478">
                <a:tc>
                  <a:txBody>
                    <a:bodyPr/>
                    <a:lstStyle/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управление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финансами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7 602,9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3847,0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37 968,7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17 040,9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8 589,2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3 521,0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35 517,2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17 356,1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+986,3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-326,0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-2 451,5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+ 315,2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31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386 293,9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401 307,2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+15 013,3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617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52388" y="-3175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2" name="Прямоугольник 12"/>
          <p:cNvSpPr>
            <a:spLocks noChangeArrowheads="1"/>
          </p:cNvSpPr>
          <p:nvPr/>
        </p:nvSpPr>
        <p:spPr bwMode="auto">
          <a:xfrm>
            <a:off x="677863" y="3284538"/>
            <a:ext cx="835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cap="small" dirty="0">
                <a:solidFill>
                  <a:schemeClr val="tx1"/>
                </a:solidFill>
              </a:rPr>
              <a:t>Межбюджетные обязательства</a:t>
            </a:r>
            <a:endParaRPr lang="ru-RU" altLang="ru-RU" sz="1800" b="1" cap="small" dirty="0">
              <a:solidFill>
                <a:schemeClr val="tx1"/>
              </a:solidFill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27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8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cap="small" dirty="0" smtClean="0">
                <a:solidFill>
                  <a:schemeClr val="bg1"/>
                </a:solidFill>
              </a:rPr>
              <a:t>Межбюджетные трансферты  полученные  МО Западнодвинский район Тверской области  в 2017-2020 годы </a:t>
            </a:r>
            <a:r>
              <a:rPr lang="ru-RU" altLang="ru-RU" sz="2000" b="1" cap="small" dirty="0" smtClean="0">
                <a:solidFill>
                  <a:schemeClr val="tx1"/>
                </a:solidFill>
              </a:rPr>
              <a:t>(тыс.руб.)</a:t>
            </a:r>
            <a:endParaRPr lang="ru-RU" altLang="ru-RU" sz="2000" b="1" cap="small" dirty="0">
              <a:solidFill>
                <a:schemeClr val="tx1"/>
              </a:solidFill>
            </a:endParaRPr>
          </a:p>
        </p:txBody>
      </p:sp>
      <p:pic>
        <p:nvPicPr>
          <p:cNvPr id="1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785786" y="1214422"/>
          <a:ext cx="814393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Прямоугольник 12"/>
          <p:cNvSpPr>
            <a:spLocks noChangeArrowheads="1"/>
          </p:cNvSpPr>
          <p:nvPr/>
        </p:nvSpPr>
        <p:spPr bwMode="auto">
          <a:xfrm>
            <a:off x="1042988" y="3111500"/>
            <a:ext cx="743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209" tIns="45615" rIns="91209" bIns="456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cap="small" dirty="0" smtClean="0">
                <a:latin typeface="Times New Roman" panose="02020603050405020304" pitchFamily="18" charset="0"/>
              </a:rPr>
              <a:t>Дополнительная информация</a:t>
            </a:r>
            <a:endParaRPr lang="ru-RU" altLang="ru-RU" sz="1600" b="1" cap="small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116013" y="0"/>
            <a:ext cx="8027987" cy="9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09" tIns="45615" rIns="91209" bIns="45615">
            <a:spAutoFit/>
          </a:bodyPr>
          <a:lstStyle/>
          <a:p>
            <a:pPr defTabSz="911225">
              <a:buFont typeface="Arial" charset="0"/>
              <a:buNone/>
            </a:pPr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 «Развитие системы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образования» </a:t>
            </a:r>
          </a:p>
          <a:p>
            <a:pPr defTabSz="911225">
              <a:buFont typeface="Arial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altLang="ru-RU" sz="1800" b="1" dirty="0" smtClean="0">
                <a:solidFill>
                  <a:schemeClr val="bg1"/>
                </a:solidFill>
              </a:rPr>
              <a:t>тыс.руб.</a:t>
            </a:r>
            <a:endParaRPr lang="ru-RU" altLang="ru-RU" sz="1800" b="1" dirty="0">
              <a:solidFill>
                <a:schemeClr val="bg1"/>
              </a:solidFill>
            </a:endParaRPr>
          </a:p>
          <a:p>
            <a:pPr defTabSz="911225">
              <a:buFont typeface="Arial" charset="0"/>
              <a:buNone/>
            </a:pPr>
            <a:endParaRPr lang="ru-RU" alt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/>
          </p:cNvGraphicFramePr>
          <p:nvPr/>
        </p:nvGraphicFramePr>
        <p:xfrm>
          <a:off x="285720" y="107152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Text Box 2"/>
          <p:cNvSpPr txBox="1">
            <a:spLocks noChangeArrowheads="1"/>
          </p:cNvSpPr>
          <p:nvPr/>
        </p:nvSpPr>
        <p:spPr bwMode="auto">
          <a:xfrm>
            <a:off x="-79375" y="908050"/>
            <a:ext cx="9307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/>
          <a:lstStyle/>
          <a:p>
            <a:pPr defTabSz="906463" eaLnBrk="0" hangingPunct="0">
              <a:lnSpc>
                <a:spcPct val="90000"/>
              </a:lnSpc>
              <a:spcBef>
                <a:spcPct val="20000"/>
              </a:spcBef>
            </a:pPr>
            <a:endParaRPr lang="ru-RU" altLang="ru-RU" sz="2600" b="1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38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культуры»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17468" name="Прямоугольник 12"/>
          <p:cNvSpPr>
            <a:spLocks noChangeArrowheads="1"/>
          </p:cNvSpPr>
          <p:nvPr/>
        </p:nvSpPr>
        <p:spPr bwMode="auto">
          <a:xfrm>
            <a:off x="3214678" y="596900"/>
            <a:ext cx="5327660" cy="33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                              тыс.руб</a:t>
            </a:r>
            <a:r>
              <a:rPr lang="ru-RU" altLang="ru-RU" sz="16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7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Диаграмма 37"/>
          <p:cNvGraphicFramePr/>
          <p:nvPr/>
        </p:nvGraphicFramePr>
        <p:xfrm>
          <a:off x="142844" y="928670"/>
          <a:ext cx="8858312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86388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71" tIns="45325" rIns="90571" bIns="45325">
            <a:spAutoFit/>
          </a:bodyPr>
          <a:lstStyle/>
          <a:p>
            <a:pPr algn="l" defTabSz="905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6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3" name="Прямоугольник 12"/>
          <p:cNvSpPr>
            <a:spLocks noChangeArrowheads="1"/>
          </p:cNvSpPr>
          <p:nvPr/>
        </p:nvSpPr>
        <p:spPr bwMode="auto">
          <a:xfrm>
            <a:off x="1109663" y="0"/>
            <a:ext cx="743902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325" rIns="90571" bIns="45325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</a:rPr>
              <a:t>Муниципальная программа «Развитие физической культуры и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спорта»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18464" name="Прямоугольник 1"/>
          <p:cNvSpPr>
            <a:spLocks noChangeArrowheads="1"/>
          </p:cNvSpPr>
          <p:nvPr/>
        </p:nvSpPr>
        <p:spPr bwMode="auto">
          <a:xfrm>
            <a:off x="5715008" y="1285860"/>
            <a:ext cx="2970209" cy="335758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606" tIns="35606" rIns="35606" bIns="35606" anchor="ctr"/>
          <a:lstStyle/>
          <a:p>
            <a:r>
              <a:rPr lang="ru-RU" altLang="ru-RU" sz="1800" b="1" dirty="0"/>
              <a:t>Цель: развитие физической культуры и спорта на территории Западнодвинского района. </a:t>
            </a:r>
          </a:p>
        </p:txBody>
      </p:sp>
      <p:sp>
        <p:nvSpPr>
          <p:cNvPr id="18495" name="Прямоугольник 12"/>
          <p:cNvSpPr>
            <a:spLocks noChangeArrowheads="1"/>
          </p:cNvSpPr>
          <p:nvPr/>
        </p:nvSpPr>
        <p:spPr bwMode="auto">
          <a:xfrm>
            <a:off x="4643438" y="596900"/>
            <a:ext cx="360997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849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214950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14620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/>
        </p:nvGraphicFramePr>
        <p:xfrm>
          <a:off x="428596" y="1397000"/>
          <a:ext cx="39290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6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«Молодежная и социальная </a:t>
            </a:r>
            <a:r>
              <a:rPr lang="ru-RU" altLang="ru-RU" sz="1800" b="1" dirty="0">
                <a:solidFill>
                  <a:srgbClr val="F9F9F9"/>
                </a:solidFill>
              </a:rPr>
              <a:t>политика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36624"/>
            <a:ext cx="3495668" cy="1706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711" tIns="35711" rIns="35711" bIns="35711" anchor="ctr"/>
          <a:lstStyle/>
          <a:p>
            <a:pPr algn="just" defTabSz="906463"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правовых, социально-экономических и организационных условий для успешной самореализации молодежи и ее интеграции в общество, направленной на раскрытие ее потенциала для дальнейшего развития Западнодвинского района Тверской области и повышение роли молодежи в жизни страны. </a:t>
            </a:r>
          </a:p>
          <a:p>
            <a:pPr algn="just" defTabSz="906463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и улучшение качества жизни социально уязвимых категорий граждан, сокращение бедности за счет развития адресных форм социальной поддержки.</a:t>
            </a:r>
            <a:endParaRPr lang="ru-RU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142844" y="785794"/>
          <a:ext cx="8786874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429250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-142908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8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«Обеспечение комплексной безопасности и жизнедеятельности населения 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214282" y="857232"/>
          <a:ext cx="864403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34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«Развитие экономики»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Общая характеристика бюджета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 дорожного хозяйства, общественного транспорта и жилищно-коммунального хозяйства»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sp>
        <p:nvSpPr>
          <p:cNvPr id="22561" name="Прямоугольник 1"/>
          <p:cNvSpPr>
            <a:spLocks noChangeArrowheads="1"/>
          </p:cNvSpPr>
          <p:nvPr/>
        </p:nvSpPr>
        <p:spPr bwMode="auto">
          <a:xfrm>
            <a:off x="122239" y="928670"/>
            <a:ext cx="3021001" cy="157163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741" tIns="35741" rIns="35741" bIns="35741" anchor="ctr"/>
          <a:lstStyle/>
          <a:p>
            <a:pPr defTabSz="909638"/>
            <a:r>
              <a:rPr lang="ru-RU" altLang="ru-RU" sz="1600" b="1" dirty="0"/>
              <a:t>Цель: Обеспечение </a:t>
            </a:r>
            <a:r>
              <a:rPr lang="ru-RU" altLang="ru-RU" sz="1600" b="1" dirty="0" smtClean="0"/>
              <a:t>устойчивого функционирования дорожного хозяйства, общественного транспорта и жилищно-коммунального хозяйства в </a:t>
            </a:r>
            <a:r>
              <a:rPr lang="ru-RU" altLang="ru-RU" sz="1600" b="1" dirty="0" err="1" smtClean="0"/>
              <a:t>Западнодвинском</a:t>
            </a:r>
            <a:r>
              <a:rPr lang="ru-RU" altLang="ru-RU" sz="1600" b="1" dirty="0" smtClean="0"/>
              <a:t> районе</a:t>
            </a:r>
            <a:endParaRPr lang="ru-RU" altLang="ru-RU" sz="1600" dirty="0"/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858312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61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«Формирование  современной городской среды»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«Управление муниципальным имуществом и земельными отношениями»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644030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3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«Управление </a:t>
            </a:r>
            <a:r>
              <a:rPr lang="ru-RU" altLang="ru-RU" sz="1800" dirty="0" smtClean="0">
                <a:solidFill>
                  <a:srgbClr val="FFFFFF"/>
                </a:solidFill>
              </a:rPr>
              <a:t>финансами»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428736"/>
            <a:ext cx="2460625" cy="2500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</a:p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управления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муниципального образования Западнодвинский район Тверской области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/>
        </p:nvGraphicFramePr>
        <p:xfrm>
          <a:off x="214282" y="928670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10"/>
          <p:cNvSpPr>
            <a:spLocks noChangeArrowheads="1" noChangeShapeType="1" noTextEdit="1"/>
          </p:cNvSpPr>
          <p:nvPr/>
        </p:nvSpPr>
        <p:spPr bwMode="auto">
          <a:xfrm>
            <a:off x="1371600" y="2595563"/>
            <a:ext cx="6938963" cy="2224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73"/>
            <a:ext cx="9144000" cy="997235"/>
            <a:chOff x="0" y="0"/>
            <a:chExt cx="9144000" cy="1493838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46713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8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15" descr="222"/>
            <p:cNvPicPr>
              <a:picLocks noChangeAspect="1" noChangeArrowheads="1"/>
            </p:cNvPicPr>
            <p:nvPr/>
          </p:nvPicPr>
          <p:blipFill>
            <a:blip r:embed="rId3"/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928926" y="3500438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418663"/>
            <a:ext cx="2520000" cy="4444041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401185"/>
              <a:ext cx="1934765" cy="366281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078946" y="1928802"/>
            <a:ext cx="2520000" cy="3933902"/>
            <a:chOff x="4160490" y="-591836"/>
            <a:chExt cx="1934765" cy="465583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-591836"/>
              <a:ext cx="1934765" cy="465583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857365"/>
            <a:ext cx="2520000" cy="400534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857496"/>
            <a:ext cx="2268000" cy="2614272"/>
          </a:xfrm>
          <a:prstGeom prst="roundRect">
            <a:avLst>
              <a:gd name="adj" fmla="val 10000"/>
            </a:avLst>
          </a:prstGeom>
          <a:solidFill>
            <a:srgbClr val="00B0AC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самоуправления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928934"/>
            <a:ext cx="2259024" cy="2542836"/>
            <a:chOff x="1908526" y="1228122"/>
            <a:chExt cx="1877491" cy="124259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228122"/>
              <a:ext cx="1877491" cy="124259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15074" y="3000372"/>
            <a:ext cx="2268000" cy="2526054"/>
            <a:chOff x="4434766" y="882934"/>
            <a:chExt cx="1627712" cy="156432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882934"/>
              <a:ext cx="1627712" cy="156432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00034" y="928670"/>
            <a:ext cx="8496944" cy="738664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400" dirty="0" smtClean="0">
                <a:latin typeface="Arial Narrow" panose="020B0606020202030204" pitchFamily="34" charset="0"/>
              </a:rPr>
              <a:t>               с </a:t>
            </a:r>
            <a:r>
              <a:rPr lang="ru-RU" sz="1400" dirty="0">
                <a:latin typeface="Arial Narrow" panose="020B0606020202030204" pitchFamily="34" charset="0"/>
              </a:rPr>
              <a:t>деньгами и произносил речь, которая собственно и называлась старинным </a:t>
            </a:r>
            <a:r>
              <a:rPr lang="ru-RU" sz="1400" dirty="0" smtClean="0">
                <a:latin typeface="Arial Narrow" panose="020B0606020202030204" pitchFamily="34" charset="0"/>
              </a:rPr>
              <a:t>нормандским </a:t>
            </a:r>
            <a:r>
              <a:rPr lang="ru-RU" sz="1400" dirty="0">
                <a:latin typeface="Arial Narrow" panose="020B0606020202030204" pitchFamily="34" charset="0"/>
              </a:rPr>
              <a:t>словом "</a:t>
            </a:r>
            <a:r>
              <a:rPr lang="ru-RU" sz="1400" dirty="0" smtClean="0">
                <a:latin typeface="Arial Narrow" panose="020B0606020202030204" pitchFamily="34" charset="0"/>
              </a:rPr>
              <a:t>B</a:t>
            </a:r>
            <a:r>
              <a:rPr lang="en-US" sz="1400" dirty="0">
                <a:latin typeface="Arial Narrow" panose="020B0606020202030204" pitchFamily="34" charset="0"/>
              </a:rPr>
              <a:t>o</a:t>
            </a:r>
            <a:r>
              <a:rPr lang="ru-RU" sz="1400" dirty="0" smtClean="0">
                <a:latin typeface="Arial Narrow" panose="020B0606020202030204" pitchFamily="34" charset="0"/>
              </a:rPr>
              <a:t>u</a:t>
            </a:r>
            <a:r>
              <a:rPr lang="en-US" sz="1400" dirty="0">
                <a:latin typeface="Arial Narrow" panose="020B0606020202030204" pitchFamily="34" charset="0"/>
              </a:rPr>
              <a:t>g</a:t>
            </a:r>
            <a:r>
              <a:rPr lang="en-US" sz="1400" dirty="0" smtClean="0">
                <a:latin typeface="Arial Narrow" panose="020B0606020202030204" pitchFamily="34" charset="0"/>
              </a:rPr>
              <a:t>ett</a:t>
            </a:r>
            <a:r>
              <a:rPr lang="ru-RU" sz="1400" dirty="0" smtClean="0">
                <a:latin typeface="Arial Narrow" panose="020B0606020202030204" pitchFamily="34" charset="0"/>
              </a:rPr>
              <a:t>e"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ru-RU" sz="1400" dirty="0">
                <a:latin typeface="Arial Narrow" panose="020B0606020202030204" pitchFamily="34" charset="0"/>
              </a:rPr>
              <a:t>т.е. кожаный мешок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ДЕФИЦИТ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расходов бюджета над его доходами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доходов бюджета над его расходами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951312" y="4500570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143008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8" y="142852"/>
            <a:ext cx="7648322" cy="4320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МУНИЦИПАЛЬНЫЙ БЮДЖЕТ</a:t>
            </a:r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37812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496944" cy="6192688"/>
          </a:xfrm>
          <a:noFill/>
          <a:ln w="57150">
            <a:solidFill>
              <a:srgbClr val="88A945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pic>
        <p:nvPicPr>
          <p:cNvPr id="18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"/>
            <a:ext cx="114300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799408854"/>
              </p:ext>
            </p:extLst>
          </p:nvPr>
        </p:nvGraphicFramePr>
        <p:xfrm>
          <a:off x="683568" y="928670"/>
          <a:ext cx="7919968" cy="538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14620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43204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215244" y="5871850"/>
            <a:ext cx="1440160" cy="430887"/>
          </a:xfrm>
          <a:prstGeom prst="wedgeRectCallout">
            <a:avLst>
              <a:gd name="adj1" fmla="val -53191"/>
              <a:gd name="adj2" fmla="val -151545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-449"/>
              <a:gd name="adj2" fmla="val 134498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03567" y="2392330"/>
            <a:ext cx="1440160" cy="430887"/>
          </a:xfrm>
          <a:prstGeom prst="wedgeRectCallout">
            <a:avLst>
              <a:gd name="adj1" fmla="val 48913"/>
              <a:gd name="adj2" fmla="val 8307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02290" y="2178614"/>
            <a:ext cx="1235224" cy="938719"/>
          </a:xfrm>
          <a:prstGeom prst="wedgeRectCallout">
            <a:avLst>
              <a:gd name="adj1" fmla="val -41937"/>
              <a:gd name="adj2" fmla="val 75399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55776" y="656728"/>
            <a:ext cx="1152128" cy="600164"/>
          </a:xfrm>
          <a:prstGeom prst="wedgeRectCallout">
            <a:avLst>
              <a:gd name="adj1" fmla="val 60572"/>
              <a:gd name="adj2" fmla="val 7173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824892"/>
            <a:ext cx="1224136" cy="110391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онтрольно-счетная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 и 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904012" y="654550"/>
            <a:ext cx="1235224" cy="938719"/>
          </a:xfrm>
          <a:prstGeom prst="wedgeRectCallout">
            <a:avLst>
              <a:gd name="adj1" fmla="val -41239"/>
              <a:gd name="adj2" fmla="val 10113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11579" y="5250416"/>
            <a:ext cx="1224136" cy="938719"/>
          </a:xfrm>
          <a:prstGeom prst="wedgeRectCallout">
            <a:avLst>
              <a:gd name="adj1" fmla="val 87351"/>
              <a:gd name="adj2" fmla="val 281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xmlns="" val="35264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279823427"/>
              </p:ext>
            </p:extLst>
          </p:nvPr>
        </p:nvGraphicFramePr>
        <p:xfrm>
          <a:off x="467544" y="822722"/>
          <a:ext cx="8136904" cy="57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4857752" y="3071810"/>
            <a:ext cx="3571900" cy="2304256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 например:</a:t>
            </a:r>
          </a:p>
          <a:p>
            <a:pPr algn="l"/>
            <a:r>
              <a:rPr lang="ru-RU" sz="6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единый налог на вмененный доход,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государственная пошлина,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единый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сельско-хозяйственный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 взимаемый в связи с применением патентной системы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налогооблажения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6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87624" y="3573016"/>
            <a:ext cx="3240361" cy="1427620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14678" y="5786454"/>
            <a:ext cx="5112568" cy="864096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36000" tIns="108000" rIns="36000" bIns="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Поступающие в бюджет денежные средства из бюджетов бюджетной системы (межбюджетные трансферты) и от физических  и юридических лиц, в том числе добровольные пожертвования</a:t>
            </a:r>
          </a:p>
          <a:p>
            <a:endParaRPr lang="ru-RU" sz="3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32440" y="6500834"/>
            <a:ext cx="611559" cy="3473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15" descr="2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1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0"/>
            <a:ext cx="8229600" cy="706090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small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 </a:t>
            </a:r>
            <a:endParaRPr lang="ru-RU" sz="3200" b="1" cap="small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51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r>
              <a:rPr lang="ru-RU" sz="2000" b="1" dirty="0" smtClean="0"/>
              <a:t> мобилизация доходного потенциала;</a:t>
            </a:r>
          </a:p>
          <a:p>
            <a:r>
              <a:rPr lang="ru-RU" sz="2000" b="1" dirty="0" smtClean="0"/>
              <a:t> исполнение расходных обязательств;</a:t>
            </a:r>
          </a:p>
          <a:p>
            <a:pPr lvl="0"/>
            <a:r>
              <a:rPr lang="ru-RU" sz="2000" b="1" dirty="0" smtClean="0"/>
              <a:t>осуществление бюджетной политики, нацеленной на стабилизацию; </a:t>
            </a:r>
          </a:p>
          <a:p>
            <a:pPr lvl="0"/>
            <a:r>
              <a:rPr lang="ru-RU" sz="2000" b="1" dirty="0" smtClean="0"/>
              <a:t>обеспечение прочной финансовой базы, повышение налоговых и неналоговых доходов бюджета;</a:t>
            </a:r>
          </a:p>
          <a:p>
            <a:pPr lvl="0"/>
            <a:r>
              <a:rPr lang="ru-RU" sz="2000" b="1" dirty="0" smtClean="0"/>
              <a:t>повышение эффективности расходов бюджета;</a:t>
            </a:r>
          </a:p>
          <a:p>
            <a:pPr lvl="0"/>
            <a:r>
              <a:rPr lang="ru-RU" sz="2000" b="1" dirty="0" smtClean="0"/>
              <a:t>обеспечение сбалансированности бюджета;</a:t>
            </a:r>
          </a:p>
          <a:p>
            <a:pPr lvl="0"/>
            <a:r>
              <a:rPr lang="ru-RU" sz="2000" b="1" dirty="0" smtClean="0"/>
              <a:t>создание условий для оказания качественных муниципальных услуг, совершенствование системы оказания платных услуг;</a:t>
            </a:r>
          </a:p>
          <a:p>
            <a:pPr lvl="0"/>
            <a:r>
              <a:rPr lang="ru-RU" sz="2000" b="1" dirty="0" smtClean="0"/>
              <a:t>обеспечение эффективного управления муниципальным долгом.</a:t>
            </a:r>
            <a:endParaRPr lang="ru-RU" sz="2000" dirty="0" smtClean="0"/>
          </a:p>
        </p:txBody>
      </p:sp>
      <p:pic>
        <p:nvPicPr>
          <p:cNvPr id="4710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12"/>
          <p:cNvSpPr>
            <a:spLocks noChangeArrowheads="1"/>
          </p:cNvSpPr>
          <p:nvPr/>
        </p:nvSpPr>
        <p:spPr bwMode="auto">
          <a:xfrm>
            <a:off x="857223" y="76200"/>
            <a:ext cx="8251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</a:t>
            </a:r>
            <a:r>
              <a:rPr lang="ru-RU" sz="2400" b="1" dirty="0" smtClean="0">
                <a:solidFill>
                  <a:srgbClr val="FFFFFF"/>
                </a:solidFill>
              </a:rPr>
              <a:t>задачи бюджетной и налоговой политики  </a:t>
            </a:r>
            <a:r>
              <a:rPr lang="ru-RU" sz="2400" b="1" dirty="0">
                <a:solidFill>
                  <a:srgbClr val="FFFFFF"/>
                </a:solidFill>
              </a:rPr>
              <a:t>местного </a:t>
            </a:r>
            <a:r>
              <a:rPr lang="ru-RU" sz="2400" b="1" dirty="0" smtClean="0">
                <a:solidFill>
                  <a:srgbClr val="FFFFFF"/>
                </a:solidFill>
              </a:rPr>
              <a:t>бюджета в 2020 году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1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Социальная ориентация местного бюджета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Реализация Указов Президента Российской Федерации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Совершенствование механизмов финансового обеспечения оказания муниципальных услуг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Программный бюджет и повышение эффективности бюджетных расходов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Обеспечение прозрачности и открытости бюджетного процесса</a:t>
            </a:r>
          </a:p>
        </p:txBody>
      </p:sp>
      <p:pic>
        <p:nvPicPr>
          <p:cNvPr id="4403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1187450" y="76201"/>
            <a:ext cx="7956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подходы к формированию  расходов  местного бюджета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403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14" name="Picture 15" descr="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15" descr="222"/>
          <p:cNvPicPr>
            <a:picLocks noChangeAspect="1" noChangeArrowheads="1"/>
          </p:cNvPicPr>
          <p:nvPr/>
        </p:nvPicPr>
        <p:blipFill>
          <a:blip r:embed="rId4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Прямоугольник 12"/>
          <p:cNvSpPr>
            <a:spLocks noChangeArrowheads="1"/>
          </p:cNvSpPr>
          <p:nvPr/>
        </p:nvSpPr>
        <p:spPr bwMode="auto">
          <a:xfrm>
            <a:off x="900113" y="-26988"/>
            <a:ext cx="8243887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Основные параметры  бюджета МО Западнодвинский район Тверской области в 20</a:t>
            </a:r>
            <a:r>
              <a:rPr lang="en-US" altLang="ru-RU" sz="2000" b="1" dirty="0" smtClean="0">
                <a:solidFill>
                  <a:srgbClr val="F9F9F9"/>
                </a:solidFill>
              </a:rPr>
              <a:t>1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7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2020 </a:t>
            </a:r>
            <a:r>
              <a:rPr lang="ru-RU" altLang="ru-RU" sz="2000" b="1" dirty="0">
                <a:solidFill>
                  <a:srgbClr val="F9F9F9"/>
                </a:solidFill>
              </a:rPr>
              <a:t>годах, млн.руб.</a:t>
            </a:r>
          </a:p>
        </p:txBody>
      </p:sp>
      <p:graphicFrame>
        <p:nvGraphicFramePr>
          <p:cNvPr id="58413" name="Диаграмма 8"/>
          <p:cNvGraphicFramePr>
            <a:graphicFrameLocks/>
          </p:cNvGraphicFramePr>
          <p:nvPr/>
        </p:nvGraphicFramePr>
        <p:xfrm>
          <a:off x="217489" y="3714752"/>
          <a:ext cx="8640792" cy="2643206"/>
        </p:xfrm>
        <a:graphic>
          <a:graphicData uri="http://schemas.openxmlformats.org/presentationml/2006/ole">
            <p:oleObj spid="_x0000_s58413" name="Worksheet" r:id="rId5" imgW="7033166" imgH="1302930" progId="Excel.Sheet.8">
              <p:embed/>
            </p:oleObj>
          </a:graphicData>
        </a:graphic>
      </p:graphicFrame>
      <p:graphicFrame>
        <p:nvGraphicFramePr>
          <p:cNvPr id="58487" name="Group 119"/>
          <p:cNvGraphicFramePr>
            <a:graphicFrameLocks noGrp="1"/>
          </p:cNvGraphicFramePr>
          <p:nvPr/>
        </p:nvGraphicFramePr>
        <p:xfrm>
          <a:off x="250825" y="981075"/>
          <a:ext cx="8713788" cy="2503806"/>
        </p:xfrm>
        <a:graphic>
          <a:graphicData uri="http://schemas.openxmlformats.org/drawingml/2006/table">
            <a:tbl>
              <a:tblPr/>
              <a:tblGrid>
                <a:gridCol w="2416175"/>
                <a:gridCol w="1041400"/>
                <a:gridCol w="1006476"/>
                <a:gridCol w="1000132"/>
                <a:gridCol w="1071570"/>
                <a:gridCol w="1071570"/>
                <a:gridCol w="1106465"/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 профицит)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48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6446</TotalTime>
  <Words>1650</Words>
  <Application>Microsoft Office PowerPoint</Application>
  <PresentationFormat>Экран (4:3)</PresentationFormat>
  <Paragraphs>478</Paragraphs>
  <Slides>34</Slides>
  <Notes>28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Тема Office</vt:lpstr>
      <vt:lpstr>Оформление по умолчанию</vt:lpstr>
      <vt:lpstr>9_Оформление по умолчанию</vt:lpstr>
      <vt:lpstr>Worksheet</vt:lpstr>
      <vt:lpstr>Слайд 1</vt:lpstr>
      <vt:lpstr>Слайд 2</vt:lpstr>
      <vt:lpstr>Слайд 3</vt:lpstr>
      <vt:lpstr>ЧТО ТАКОЕ МУНИЦИПАЛЬНЫЙ БЮДЖЕТ?</vt:lpstr>
      <vt:lpstr>ЭТАПЫ БЮДЖЕТНОГО ПРОЦЕССА</vt:lpstr>
      <vt:lpstr>Слайд 6</vt:lpstr>
      <vt:lpstr>  </vt:lpstr>
      <vt:lpstr>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DepFin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Г.А.</dc:creator>
  <cp:lastModifiedBy>1</cp:lastModifiedBy>
  <cp:revision>554</cp:revision>
  <dcterms:created xsi:type="dcterms:W3CDTF">2013-11-12T06:41:49Z</dcterms:created>
  <dcterms:modified xsi:type="dcterms:W3CDTF">2021-04-26T11:27:35Z</dcterms:modified>
</cp:coreProperties>
</file>