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0" r:id="rId3"/>
    <p:sldMasterId id="2147483717" r:id="rId4"/>
    <p:sldMasterId id="2147483728" r:id="rId5"/>
    <p:sldMasterId id="2147483751" r:id="rId6"/>
    <p:sldMasterId id="2147483760" r:id="rId7"/>
    <p:sldMasterId id="2147483772" r:id="rId8"/>
  </p:sldMasterIdLst>
  <p:notesMasterIdLst>
    <p:notesMasterId r:id="rId24"/>
  </p:notesMasterIdLst>
  <p:sldIdLst>
    <p:sldId id="301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06" r:id="rId23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FF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918" autoAdjust="0"/>
  </p:normalViewPr>
  <p:slideViewPr>
    <p:cSldViewPr snapToGrid="0" showGuides="1">
      <p:cViewPr varScale="1">
        <p:scale>
          <a:sx n="107" d="100"/>
          <a:sy n="107" d="100"/>
        </p:scale>
        <p:origin x="78" y="288"/>
      </p:cViewPr>
      <p:guideLst>
        <p:guide orient="horz" pos="61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52351-625D-406C-91FD-339185B1D4D3}" type="datetimeFigureOut">
              <a:rPr lang="ru-RU" smtClean="0"/>
              <a:pPr/>
              <a:t>08.07.2024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28585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42EE6-DE3D-4672-970E-D8A329B106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0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0.sv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0.sv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0.sv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8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sv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sv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0.svg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0.sv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0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NUL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NUL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NULL"/><Relationship Id="rId4" Type="http://schemas.openxmlformats.org/officeDocument/2006/relationships/image" Target="../media/image1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NUL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svg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svg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7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38BDAC-3B43-4DC5-A7A6-2D8289D222D8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4A75DC-21B1-4DE7-B1C9-63860B4D53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8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 userDrawn="1"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30ABB-6F58-4234-9FBD-8AB4140494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DF718007-AE6D-4DA1-AD07-FC02DD9B36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 userDrawn="1"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30ABB-6F58-4234-9FBD-8AB4140494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DF718007-AE6D-4DA1-AD07-FC02DD9B36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593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61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3000" contrast="1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5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16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екст">
    <p:spTree>
      <p:nvGrpSpPr>
        <p:cNvPr id="1" name="Group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/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19798"/>
            <a:ext cx="12192001" cy="838198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9448800" y="6492872"/>
            <a:ext cx="2743200" cy="365125"/>
          </a:xfrm>
          <a:prstGeom prst="rect">
            <a:avLst/>
          </a:prstGeom>
        </p:spPr>
        <p:txBody>
          <a:bodyPr/>
          <a:lstStyle>
            <a:defPPr/>
            <a:lvl1pPr lvl="0">
              <a:defRPr sz="1400" b="1">
                <a:solidFill>
                  <a:schemeClr val="bg2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‹#›</a:t>
            </a:r>
          </a:p>
        </p:txBody>
      </p:sp>
      <p:sp>
        <p:nvSpPr>
          <p:cNvPr id="137" name="Shape 137"/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7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title" idx="2"/>
          </p:nvPr>
        </p:nvSpPr>
        <p:spPr>
          <a:xfrm>
            <a:off x="962025" y="3"/>
            <a:ext cx="10534651" cy="838199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  <a:lvl1pPr lvl="0">
              <a:defRPr sz="2400" b="1">
                <a:solidFill>
                  <a:schemeClr val="tx2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140" name="Shape 140"/>
          <p:cNvPicPr/>
          <p:nvPr/>
        </p:nvPicPr>
        <p:blipFill>
          <a:blip r:embed="rId4" cstate="print"/>
          <a:srcRect b="18390"/>
          <a:stretch/>
        </p:blipFill>
        <p:spPr>
          <a:xfrm>
            <a:off x="175390" y="143258"/>
            <a:ext cx="611247" cy="551686"/>
          </a:xfrm>
          <a:prstGeom prst="rect">
            <a:avLst/>
          </a:prstGeom>
        </p:spPr>
      </p:pic>
      <p:pic>
        <p:nvPicPr>
          <p:cNvPr id="142" name="Shape 142"/>
          <p:cNvPicPr/>
          <p:nvPr/>
        </p:nvPicPr>
        <p:blipFill>
          <a:blip r:embed="rId5" cstate="print"/>
          <a:srcRect l="32346" b="88978"/>
          <a:stretch/>
        </p:blipFill>
        <p:spPr>
          <a:xfrm>
            <a:off x="-1" y="6219827"/>
            <a:ext cx="7011051" cy="655179"/>
          </a:xfrm>
          <a:prstGeom prst="rect">
            <a:avLst/>
          </a:prstGeom>
        </p:spPr>
      </p:pic>
      <p:pic>
        <p:nvPicPr>
          <p:cNvPr id="144" name="Shape 144"/>
          <p:cNvPicPr/>
          <p:nvPr/>
        </p:nvPicPr>
        <p:blipFill>
          <a:blip r:embed="rId5" cstate="print"/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6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 t="28115" b="6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 userDrawn="1"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4114802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0133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4" y="1323975"/>
            <a:ext cx="10525125" cy="4895851"/>
          </a:xfrm>
        </p:spPr>
        <p:txBody>
          <a:bodyPr>
            <a:normAutofit/>
          </a:bodyPr>
          <a:lstStyle>
            <a:lvl1pPr marL="228594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685783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142971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00160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057349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7282BB-B59B-48E2-AF8B-BEEF0562D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14277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38BDAC-3B43-4DC5-A7A6-2D8289D222D8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4A75DC-21B1-4DE7-B1C9-63860B4D53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3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E4A06F51-8D74-481D-B671-CAA8E6359B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09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E4A06F51-8D74-481D-B671-CAA8E6359B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8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E73235-5A78-418C-86FB-FED6B63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0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91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Рисунок 12">
            <a:extLst>
              <a:ext uri="{FF2B5EF4-FFF2-40B4-BE49-F238E27FC236}">
                <a16:creationId xmlns:a16="http://schemas.microsoft.com/office/drawing/2014/main" id="{28991428-DEAD-49C5-9871-D4F366D85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7" name="Рисунок 12">
            <a:extLst>
              <a:ext uri="{FF2B5EF4-FFF2-40B4-BE49-F238E27FC236}">
                <a16:creationId xmlns:a16="http://schemas.microsoft.com/office/drawing/2014/main" id="{6DBEFEBA-79F5-4AB4-B4ED-302E7667F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55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3000" contrast="1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96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82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2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61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38BDAC-3B43-4DC5-A7A6-2D8289D222D8}"/>
              </a:ext>
            </a:extLst>
          </p:cNvPr>
          <p:cNvSpPr/>
          <p:nvPr/>
        </p:nvSpPr>
        <p:spPr>
          <a:xfrm>
            <a:off x="1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7" y="0"/>
            <a:ext cx="11556083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" y="202348"/>
            <a:ext cx="2498383" cy="914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41DAEB-720D-48D1-A0EB-FBCF3243B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2" y="0"/>
            <a:ext cx="6470589" cy="6858000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0C8F999A-8D15-4F64-BDE2-FC3CF7954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405455" y="1480907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1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7" y="0"/>
            <a:ext cx="11556083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" y="202348"/>
            <a:ext cx="2498383" cy="9143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30ABB-6F58-4234-9FBD-8AB4140494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2" y="0"/>
            <a:ext cx="6470589" cy="6858000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DF718007-AE6D-4DA1-AD07-FC02DD9B36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405455" y="1480907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1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7" y="0"/>
            <a:ext cx="11556083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30ABB-6F58-4234-9FBD-8AB414049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2" y="0"/>
            <a:ext cx="6470589" cy="6858000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DF718007-AE6D-4DA1-AD07-FC02DD9B3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7405455" y="1480907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E73235-5A78-418C-86FB-FED6B63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2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75" y="200445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6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2" y="143261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2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4137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2" y="806601"/>
            <a:ext cx="8735681" cy="6040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8375" y="200445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6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2" y="143261"/>
            <a:ext cx="611247" cy="55168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2486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3000" contrast="1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6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86894" y="143261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9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45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21">
          <p15:clr>
            <a:srgbClr val="FBAE40"/>
          </p15:clr>
        </p15:guide>
        <p15:guide id="6" pos="22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6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8390"/>
          <a:stretch/>
        </p:blipFill>
        <p:spPr>
          <a:xfrm>
            <a:off x="175392" y="143261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8749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Пустой слайд с подва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1A73-63C3-4376-B0A7-A4532D75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89B92AE-557D-452C-87E8-14E80D823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6616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942D5-EDF5-4E10-9FC1-29A2A9EDC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marL="89518">
              <a:lnSpc>
                <a:spcPts val="1551"/>
              </a:lnSpc>
            </a:pPr>
            <a:fld id="{81D60167-4931-47E6-BA6A-407CBD079E47}" type="slidenum">
              <a:rPr lang="ru-RU" sz="1333" spc="-152" smtClean="0">
                <a:solidFill>
                  <a:srgbClr val="FFFFFF"/>
                </a:solidFill>
                <a:latin typeface="Arial Narrow"/>
                <a:cs typeface="Arial Narrow"/>
              </a:rPr>
              <a:pPr marL="89518">
                <a:lnSpc>
                  <a:spcPts val="1551"/>
                </a:lnSpc>
              </a:pPr>
              <a:t>‹#›</a:t>
            </a:fld>
            <a:endParaRPr lang="ru-RU" sz="1333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14060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72DA-2EF8-4FD7-AD96-D7E0231A6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685C9-9B1B-4819-BFB3-DD4E95184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5668-B320-4E0E-BE03-8EE48BC5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6C2E-9420-4792-85C7-0D616A09CD09}" type="datetimeFigureOut">
              <a:rPr lang="ru-RU" smtClean="0"/>
              <a:pPr/>
              <a:t>08.07.2024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67E5F-E94B-4B53-9DC2-18741F62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7820-CE3C-4BE8-80C2-36F58EB4A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C40D-D362-4843-8B95-85F4F21E4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867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2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5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0561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5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75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15496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432704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28056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3675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093876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885769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841050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4D6B36-8DA3-4C7E-B61C-5AB9FF829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33017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4D39C9-8829-44E1-A668-BAE11A76C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5267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74E996-E2D0-4A08-BA18-36DF41474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4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62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2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5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98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88AA24-53B2-455B-8D9D-EEA54F27B8AD}"/>
              </a:ext>
            </a:extLst>
          </p:cNvPr>
          <p:cNvSpPr/>
          <p:nvPr userDrawn="1"/>
        </p:nvSpPr>
        <p:spPr>
          <a:xfrm>
            <a:off x="0" y="822960"/>
            <a:ext cx="12192000" cy="6035040"/>
          </a:xfrm>
          <a:prstGeom prst="rect">
            <a:avLst/>
          </a:prstGeom>
          <a:gradFill>
            <a:gsLst>
              <a:gs pos="0">
                <a:srgbClr val="007AFF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1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4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94B9C-5495-4FF8-A743-435C40BFF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2"/>
            <a:ext cx="12192000" cy="1081753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3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4" y="1323976"/>
            <a:ext cx="10525125" cy="4895851"/>
          </a:xfr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685766" indent="-228589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142942" indent="-228589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00120" indent="-228589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057298" indent="-228589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72061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 userDrawn="1"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30ABB-6F58-4234-9FBD-8AB4140494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DF718007-AE6D-4DA1-AD07-FC02DD9B36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1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 t="28115" b="6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 userDrawn="1"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4114802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5439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3000" contrast="1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26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38BDAC-3B43-4DC5-A7A6-2D8289D222D8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4A75DC-21B1-4DE7-B1C9-63860B4D53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2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E4A06F51-8D74-481D-B671-CAA8E6359B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7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3000" contrast="1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91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E73235-5A78-418C-86FB-FED6B63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8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773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Рисунок 12">
            <a:extLst>
              <a:ext uri="{FF2B5EF4-FFF2-40B4-BE49-F238E27FC236}">
                <a16:creationId xmlns:a16="http://schemas.microsoft.com/office/drawing/2014/main" id="{28991428-DEAD-49C5-9871-D4F366D85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7" name="Рисунок 12">
            <a:extLst>
              <a:ext uri="{FF2B5EF4-FFF2-40B4-BE49-F238E27FC236}">
                <a16:creationId xmlns:a16="http://schemas.microsoft.com/office/drawing/2014/main" id="{6DBEFEBA-79F5-4AB4-B4ED-302E7667F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45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1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44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2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79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38BDAC-3B43-4DC5-A7A6-2D8289D222D8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41DAEB-720D-48D1-A0EB-FBCF3243BD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0C8F999A-8D15-4F64-BDE2-FC3CF79544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 userDrawn="1"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30ABB-6F58-4234-9FBD-8AB4140494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DF718007-AE6D-4DA1-AD07-FC02DD9B36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 userDrawn="1"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30ABB-6F58-4234-9FBD-8AB4140494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DF718007-AE6D-4DA1-AD07-FC02DD9B36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68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55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98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4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8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екст">
    <p:spTree>
      <p:nvGrpSpPr>
        <p:cNvPr id="1" name="Group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/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8"/>
            <a:ext cx="12192001" cy="838198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9448800" y="6492872"/>
            <a:ext cx="2743200" cy="365125"/>
          </a:xfrm>
          <a:prstGeom prst="rect">
            <a:avLst/>
          </a:prstGeom>
        </p:spPr>
        <p:txBody>
          <a:bodyPr/>
          <a:lstStyle>
            <a:defPPr/>
            <a:lvl1pPr lvl="0">
              <a:defRPr sz="1400" b="1">
                <a:solidFill>
                  <a:schemeClr val="bg2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‹#›</a:t>
            </a:r>
          </a:p>
        </p:txBody>
      </p:sp>
      <p:sp>
        <p:nvSpPr>
          <p:cNvPr id="137" name="Shape 137"/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7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title" idx="2"/>
          </p:nvPr>
        </p:nvSpPr>
        <p:spPr>
          <a:xfrm>
            <a:off x="962025" y="3"/>
            <a:ext cx="10534651" cy="838199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  <a:lvl1pPr lvl="0">
              <a:defRPr sz="2400" b="1">
                <a:solidFill>
                  <a:schemeClr val="tx2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140" name="Shape 140"/>
          <p:cNvPicPr/>
          <p:nvPr/>
        </p:nvPicPr>
        <p:blipFill>
          <a:blip r:embed="rId4" cstate="print"/>
          <a:srcRect b="18390"/>
          <a:stretch/>
        </p:blipFill>
        <p:spPr>
          <a:xfrm>
            <a:off x="175390" y="143258"/>
            <a:ext cx="611247" cy="551686"/>
          </a:xfrm>
          <a:prstGeom prst="rect">
            <a:avLst/>
          </a:prstGeom>
        </p:spPr>
      </p:pic>
      <p:pic>
        <p:nvPicPr>
          <p:cNvPr id="142" name="Shape 142"/>
          <p:cNvPicPr/>
          <p:nvPr/>
        </p:nvPicPr>
        <p:blipFill>
          <a:blip r:embed="rId5" cstate="print"/>
          <a:srcRect l="32346" b="88978"/>
          <a:stretch/>
        </p:blipFill>
        <p:spPr>
          <a:xfrm>
            <a:off x="-1" y="6219827"/>
            <a:ext cx="7011051" cy="655179"/>
          </a:xfrm>
          <a:prstGeom prst="rect">
            <a:avLst/>
          </a:prstGeom>
        </p:spPr>
      </p:pic>
      <p:pic>
        <p:nvPicPr>
          <p:cNvPr id="144" name="Shape 144"/>
          <p:cNvPicPr/>
          <p:nvPr/>
        </p:nvPicPr>
        <p:blipFill>
          <a:blip r:embed="rId5" cstate="print"/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6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730E-4FF1-4F1B-8F20-5A4AABB0EE14}" type="datetime1">
              <a:rPr lang="ru-RU" smtClean="0"/>
              <a:pPr/>
              <a:t>08.07.2024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4BF3-3CCC-724F-86E6-470E5984A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86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38BDAC-3B43-4DC5-A7A6-2D8289D222D8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4A75DC-21B1-4DE7-B1C9-63860B4D53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7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E4A06F51-8D74-481D-B671-CAA8E6359B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6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E73235-5A78-418C-86FB-FED6B63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81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278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74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2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63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3000" contrast="1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7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2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03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38BDAC-3B43-4DC5-A7A6-2D8289D222D8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41DAEB-720D-48D1-A0EB-FBCF3243BD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0C8F999A-8D15-4F64-BDE2-FC3CF79544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ags" Target="../tags/tag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vmlDrawing" Target="../drawings/vmlDrawing2.vml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6" Type="http://schemas.openxmlformats.org/officeDocument/2006/relationships/tags" Target="../tags/tag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18.xml"/><Relationship Id="rId19" Type="http://schemas.openxmlformats.org/officeDocument/2006/relationships/oleObject" Target="../embeddings/oleObject4.bin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1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ags" Target="../tags/tag10.xml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9.xml"/><Relationship Id="rId5" Type="http://schemas.openxmlformats.org/officeDocument/2006/relationships/slideLayout" Target="../slideLayouts/slideLayout23.xml"/><Relationship Id="rId15" Type="http://schemas.openxmlformats.org/officeDocument/2006/relationships/oleObject" Target="../embeddings/oleObject5.bin"/><Relationship Id="rId10" Type="http://schemas.openxmlformats.org/officeDocument/2006/relationships/vmlDrawing" Target="../drawings/vmlDrawing3.v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Relationship Id="rId14" Type="http://schemas.openxmlformats.org/officeDocument/2006/relationships/tags" Target="../tags/tag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vmlDrawing" Target="../drawings/vmlDrawing4.vml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7" Type="http://schemas.openxmlformats.org/officeDocument/2006/relationships/tags" Target="../tags/tag16.xml"/><Relationship Id="rId2" Type="http://schemas.openxmlformats.org/officeDocument/2006/relationships/slideLayout" Target="../slideLayouts/slideLayout28.xml"/><Relationship Id="rId16" Type="http://schemas.openxmlformats.org/officeDocument/2006/relationships/tags" Target="../tags/tag15.xml"/><Relationship Id="rId20" Type="http://schemas.openxmlformats.org/officeDocument/2006/relationships/oleObject" Target="../embeddings/oleObject8.bin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ags" Target="../tags/tag14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ags" Target="../tags/tag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ags" Target="../tags/tag19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ags" Target="../tags/tag18.xml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ags" Target="../tags/tag17.xml"/><Relationship Id="rId5" Type="http://schemas.openxmlformats.org/officeDocument/2006/relationships/slideLayout" Target="../slideLayouts/slideLayout62.xml"/><Relationship Id="rId15" Type="http://schemas.openxmlformats.org/officeDocument/2006/relationships/oleObject" Target="../embeddings/oleObject9.bin"/><Relationship Id="rId10" Type="http://schemas.openxmlformats.org/officeDocument/2006/relationships/vmlDrawing" Target="../drawings/vmlDrawing5.v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6.xml"/><Relationship Id="rId14" Type="http://schemas.openxmlformats.org/officeDocument/2006/relationships/tags" Target="../tags/tag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ags" Target="../tags/tag22.xml"/><Relationship Id="rId18" Type="http://schemas.openxmlformats.org/officeDocument/2006/relationships/oleObject" Target="../embeddings/oleObject12.bin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ags" Target="../tags/tag2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67.xml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vmlDrawing" Target="../drawings/vmlDrawing6.vml"/><Relationship Id="rId5" Type="http://schemas.openxmlformats.org/officeDocument/2006/relationships/slideLayout" Target="../slideLayouts/slideLayout70.xml"/><Relationship Id="rId15" Type="http://schemas.openxmlformats.org/officeDocument/2006/relationships/tags" Target="../tags/tag2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ags" Target="../tags/tag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ags" Target="../tags/tag2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ags" Target="../tags/tag26.xml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ags" Target="../tags/tag25.xml"/><Relationship Id="rId5" Type="http://schemas.openxmlformats.org/officeDocument/2006/relationships/slideLayout" Target="../slideLayouts/slideLayout79.xml"/><Relationship Id="rId15" Type="http://schemas.openxmlformats.org/officeDocument/2006/relationships/oleObject" Target="../embeddings/oleObject13.bin"/><Relationship Id="rId10" Type="http://schemas.openxmlformats.org/officeDocument/2006/relationships/vmlDrawing" Target="../drawings/vmlDrawing7.vml"/><Relationship Id="rId4" Type="http://schemas.openxmlformats.org/officeDocument/2006/relationships/slideLayout" Target="../slideLayouts/slideLayout78.xml"/><Relationship Id="rId9" Type="http://schemas.openxmlformats.org/officeDocument/2006/relationships/theme" Target="../theme/theme8.xml"/><Relationship Id="rId14" Type="http://schemas.openxmlformats.org/officeDocument/2006/relationships/tags" Target="../tags/tag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9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" name="think-cell Slide" r:id="rId17" imgW="360" imgH="360" progId="">
                  <p:embed/>
                </p:oleObj>
              </mc:Choice>
              <mc:Fallback>
                <p:oleObj name="think-cell Slide" r:id="rId17" imgW="360" imgH="360" progId="">
                  <p:embed/>
                  <p:pic>
                    <p:nvPicPr>
                      <p:cNvPr id="0" name="Picture 9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0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0" name="think-cell Slide" r:id="rId17" imgW="360" imgH="360" progId="">
                  <p:embed/>
                </p:oleObj>
              </mc:Choice>
              <mc:Fallback>
                <p:oleObj name="think-cell Slide" r:id="rId17" imgW="360" imgH="360" progId="">
                  <p:embed/>
                  <p:pic>
                    <p:nvPicPr>
                      <p:cNvPr id="0" name="Picture 8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1" name="think-cell Slide" r:id="rId19" imgW="360" imgH="360" progId="">
                  <p:embed/>
                </p:oleObj>
              </mc:Choice>
              <mc:Fallback>
                <p:oleObj name="think-cell Slide" r:id="rId19" imgW="360" imgH="360" progId="">
                  <p:embed/>
                  <p:pic>
                    <p:nvPicPr>
                      <p:cNvPr id="0" name="Picture 8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9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770" r:id="rId9"/>
    <p:sldLayoutId id="214748377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6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8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7" name="think-cell Slide" r:id="rId17" imgW="360" imgH="360" progId="">
                  <p:embed/>
                </p:oleObj>
              </mc:Choice>
              <mc:Fallback>
                <p:oleObj name="think-cell Slide" r:id="rId17" imgW="360" imgH="360" progId="">
                  <p:embed/>
                  <p:pic>
                    <p:nvPicPr>
                      <p:cNvPr id="0" name="Picture 8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2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6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Picture 8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" y="2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7" name="think-cell Slide" r:id="rId20" imgW="360" imgH="360" progId="">
                  <p:embed/>
                </p:oleObj>
              </mc:Choice>
              <mc:Fallback>
                <p:oleObj name="think-cell Slide" r:id="rId20" imgW="360" imgH="360" progId="">
                  <p:embed/>
                  <p:pic>
                    <p:nvPicPr>
                      <p:cNvPr id="0" name="Picture 8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" y="2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4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8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01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8" r:id="rId19"/>
    <p:sldLayoutId id="214748379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2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6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3" name="think-cell Slide" r:id="rId17" imgW="360" imgH="360" progId="">
                  <p:embed/>
                </p:oleObj>
              </mc:Choice>
              <mc:Fallback>
                <p:oleObj name="think-cell Slide" r:id="rId17" imgW="360" imgH="360" progId="">
                  <p:embed/>
                  <p:pic>
                    <p:nvPicPr>
                      <p:cNvPr id="0" name="Picture 6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6" name="think-cell Slide" r:id="rId16" imgW="360" imgH="360" progId="">
                  <p:embed/>
                </p:oleObj>
              </mc:Choice>
              <mc:Fallback>
                <p:oleObj name="think-cell Slide" r:id="rId16" imgW="360" imgH="360" progId="">
                  <p:embed/>
                  <p:pic>
                    <p:nvPicPr>
                      <p:cNvPr id="0" name="Picture 6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7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Picture 6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9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6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6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7" name="think-cell Slide" r:id="rId17" imgW="360" imgH="360" progId="">
                  <p:embed/>
                </p:oleObj>
              </mc:Choice>
              <mc:Fallback>
                <p:oleObj name="think-cell Slide" r:id="rId17" imgW="360" imgH="360" progId="">
                  <p:embed/>
                  <p:pic>
                    <p:nvPicPr>
                      <p:cNvPr id="0" name="Picture 6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3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e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436E1-75B9-494C-A8E2-2C1DA0749C8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0942" y="2123558"/>
            <a:ext cx="6466397" cy="261470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8CFF"/>
                </a:solidFill>
              </a:rPr>
              <a:t>Перечень садоводческих некоммерческих </a:t>
            </a:r>
            <a:r>
              <a:rPr lang="ru-RU" sz="2400" b="1" dirty="0" smtClean="0">
                <a:solidFill>
                  <a:srgbClr val="008CFF"/>
                </a:solidFill>
              </a:rPr>
              <a:t>товариществ</a:t>
            </a:r>
            <a:r>
              <a:rPr lang="ru-RU" sz="2400" b="1" dirty="0">
                <a:solidFill>
                  <a:srgbClr val="008CFF"/>
                </a:solidFill>
              </a:rPr>
              <a:t>,</a:t>
            </a:r>
            <a:r>
              <a:rPr lang="ru-RU" sz="2400" b="1" dirty="0" smtClean="0">
                <a:solidFill>
                  <a:srgbClr val="008CFF"/>
                </a:solidFill>
              </a:rPr>
              <a:t> </a:t>
            </a:r>
            <a:r>
              <a:rPr lang="ru-RU" sz="2400" b="1" dirty="0" smtClean="0">
                <a:solidFill>
                  <a:srgbClr val="008CFF"/>
                </a:solidFill>
              </a:rPr>
              <a:t>расположенных в </a:t>
            </a:r>
            <a:r>
              <a:rPr lang="ru-RU" sz="2400" b="1" dirty="0" smtClean="0">
                <a:solidFill>
                  <a:srgbClr val="008CFF"/>
                </a:solidFill>
              </a:rPr>
              <a:t>границах населенных пунктов Тверской области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 cstate="print"/>
          <a:srcRect l="10947" t="6" r="73336" b="94914"/>
          <a:stretch/>
        </p:blipFill>
        <p:spPr bwMode="auto">
          <a:xfrm>
            <a:off x="1175756" y="638355"/>
            <a:ext cx="1722720" cy="412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17833" y="638355"/>
            <a:ext cx="20004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Управление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Федеральной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службы государственной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регистрации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, кадастра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картографии 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по Тверской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области</a:t>
            </a:r>
          </a:p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04FAC2-C35A-44D1-7A98-DCB9C482F2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7090" y="2123558"/>
            <a:ext cx="2592785" cy="250213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467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5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Лихославльский </a:t>
            </a:r>
            <a:r>
              <a:rPr lang="ru-RU" dirty="0"/>
              <a:t>муниципальный округ</a:t>
            </a:r>
          </a:p>
        </p:txBody>
      </p:sp>
      <p:sp>
        <p:nvSpPr>
          <p:cNvPr id="30" name="Овал 29"/>
          <p:cNvSpPr/>
          <p:nvPr/>
        </p:nvSpPr>
        <p:spPr>
          <a:xfrm>
            <a:off x="4045269" y="159496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2062543" y="295583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817316" y="2955839"/>
            <a:ext cx="61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</a:t>
            </a:r>
          </a:p>
          <a:p>
            <a:endParaRPr lang="ru-RU" sz="1600" b="1" dirty="0"/>
          </a:p>
        </p:txBody>
      </p:sp>
      <p:sp>
        <p:nvSpPr>
          <p:cNvPr id="39" name="Овал 38"/>
          <p:cNvSpPr/>
          <p:nvPr/>
        </p:nvSpPr>
        <p:spPr>
          <a:xfrm>
            <a:off x="2000197" y="277847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344600" y="231604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>
            <p:extLst/>
          </p:nvPr>
        </p:nvGraphicFramePr>
        <p:xfrm>
          <a:off x="7455532" y="1240672"/>
          <a:ext cx="4597132" cy="5252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509">
                  <a:extLst>
                    <a:ext uri="{9D8B030D-6E8A-4147-A177-3AD203B41FA5}">
                      <a16:colId xmlns:a16="http://schemas.microsoft.com/office/drawing/2014/main" val="3446441887"/>
                    </a:ext>
                  </a:extLst>
                </a:gridCol>
                <a:gridCol w="2021857">
                  <a:extLst>
                    <a:ext uri="{9D8B030D-6E8A-4147-A177-3AD203B41FA5}">
                      <a16:colId xmlns:a16="http://schemas.microsoft.com/office/drawing/2014/main" val="3727426321"/>
                    </a:ext>
                  </a:extLst>
                </a:gridCol>
                <a:gridCol w="2034766">
                  <a:extLst>
                    <a:ext uri="{9D8B030D-6E8A-4147-A177-3AD203B41FA5}">
                      <a16:colId xmlns:a16="http://schemas.microsoft.com/office/drawing/2014/main" val="2457723088"/>
                    </a:ext>
                  </a:extLst>
                </a:gridCol>
              </a:tblGrid>
              <a:tr h="2152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Квартал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295734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138169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69:19:0070132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06441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69:19:0070150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63922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№3А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69:19:0070151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415480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69:19:0070158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0959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69:19:0070159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560464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842004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69:19:0070171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43781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Светотехника №8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69:19:0070173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966002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Радиаторный з-д №1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69:19:0070145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9174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Радиаторный з-д №2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71592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Радиаторный з-д №3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69:19:0070154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94452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Радиаторный з-д №4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69:19:0070169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087217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Радиаторный з-д №5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69:19:0070172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02752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Радиаторный з-д №6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69:19:0070143, 69:19:0070174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617510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Весна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69:19:0070156, 69:19:0070157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016865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с/т АТП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303328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Перчаточная фабрика №1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53010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Дружба (упр. с/х)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048223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Узел связи №1 (РУС № 1)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69:19:0070166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574957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З-д Стеклоизделий №1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55211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З-д Стеклоизделий №2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69:19:0070170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63671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СПТУ-43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973320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ПМК-343 №1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69:19:0070149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22087"/>
                  </a:ext>
                </a:extLst>
              </a:tr>
              <a:tr h="3352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25-26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ПМК-343 №2 (Тверь)</a:t>
                      </a:r>
                    </a:p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ПМК-16 №1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69:19:0070167</a:t>
                      </a:r>
                    </a:p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69:19:0070168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658461"/>
                  </a:ext>
                </a:extLst>
              </a:tr>
              <a:tr h="187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Автодорстрой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69:19:0070153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28528"/>
                  </a:ext>
                </a:extLst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3344600" y="2085998"/>
            <a:ext cx="43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3</a:t>
            </a:r>
          </a:p>
          <a:p>
            <a:endParaRPr lang="ru-RU" sz="1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747645" y="2725796"/>
            <a:ext cx="61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</a:t>
            </a:r>
          </a:p>
          <a:p>
            <a:endParaRPr lang="ru-RU" sz="1600" b="1" dirty="0"/>
          </a:p>
        </p:txBody>
      </p:sp>
      <p:sp>
        <p:nvSpPr>
          <p:cNvPr id="50" name="Овал 49"/>
          <p:cNvSpPr/>
          <p:nvPr/>
        </p:nvSpPr>
        <p:spPr>
          <a:xfrm>
            <a:off x="4045268" y="163444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3836041" y="1622542"/>
            <a:ext cx="43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4</a:t>
            </a:r>
          </a:p>
          <a:p>
            <a:endParaRPr lang="ru-RU" sz="1600" b="1" dirty="0"/>
          </a:p>
        </p:txBody>
      </p:sp>
      <p:sp>
        <p:nvSpPr>
          <p:cNvPr id="52" name="Овал 51"/>
          <p:cNvSpPr/>
          <p:nvPr/>
        </p:nvSpPr>
        <p:spPr>
          <a:xfrm>
            <a:off x="3493172" y="244073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3583627" y="2371064"/>
            <a:ext cx="43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5</a:t>
            </a:r>
          </a:p>
          <a:p>
            <a:endParaRPr lang="ru-RU" sz="1600" b="1" dirty="0"/>
          </a:p>
        </p:txBody>
      </p:sp>
      <p:sp>
        <p:nvSpPr>
          <p:cNvPr id="55" name="Овал 54"/>
          <p:cNvSpPr/>
          <p:nvPr/>
        </p:nvSpPr>
        <p:spPr>
          <a:xfrm>
            <a:off x="4536741" y="163296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4615180" y="1494996"/>
            <a:ext cx="30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7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82538" y="1249749"/>
            <a:ext cx="43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8</a:t>
            </a:r>
          </a:p>
          <a:p>
            <a:endParaRPr lang="ru-RU" sz="1600" b="1" dirty="0"/>
          </a:p>
        </p:txBody>
      </p:sp>
      <p:sp>
        <p:nvSpPr>
          <p:cNvPr id="59" name="Овал 58"/>
          <p:cNvSpPr/>
          <p:nvPr/>
        </p:nvSpPr>
        <p:spPr>
          <a:xfrm>
            <a:off x="3920577" y="133497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3789478" y="159496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3546223" y="1432086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68131" y="2556519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10</a:t>
            </a:r>
          </a:p>
        </p:txBody>
      </p:sp>
      <p:sp>
        <p:nvSpPr>
          <p:cNvPr id="65" name="Овал 64"/>
          <p:cNvSpPr/>
          <p:nvPr/>
        </p:nvSpPr>
        <p:spPr>
          <a:xfrm>
            <a:off x="3282254" y="2608427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3674082" y="205116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>
            <a:off x="3408142" y="1781999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11</a:t>
            </a:r>
          </a:p>
        </p:txBody>
      </p:sp>
      <p:sp>
        <p:nvSpPr>
          <p:cNvPr id="68" name="Овал 67"/>
          <p:cNvSpPr/>
          <p:nvPr/>
        </p:nvSpPr>
        <p:spPr>
          <a:xfrm>
            <a:off x="4185740" y="1889517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3976435" y="1933517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12</a:t>
            </a:r>
          </a:p>
        </p:txBody>
      </p:sp>
      <p:sp>
        <p:nvSpPr>
          <p:cNvPr id="72" name="Овал 71"/>
          <p:cNvSpPr/>
          <p:nvPr/>
        </p:nvSpPr>
        <p:spPr>
          <a:xfrm>
            <a:off x="3576475" y="120965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/>
          <p:cNvSpPr txBox="1"/>
          <p:nvPr/>
        </p:nvSpPr>
        <p:spPr>
          <a:xfrm>
            <a:off x="3256015" y="1088715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13</a:t>
            </a:r>
          </a:p>
        </p:txBody>
      </p:sp>
      <p:sp>
        <p:nvSpPr>
          <p:cNvPr id="74" name="Овал 73"/>
          <p:cNvSpPr/>
          <p:nvPr/>
        </p:nvSpPr>
        <p:spPr>
          <a:xfrm>
            <a:off x="3415123" y="144891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3074152" y="1363853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964572" y="1754315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15</a:t>
            </a:r>
          </a:p>
        </p:txBody>
      </p:sp>
      <p:sp>
        <p:nvSpPr>
          <p:cNvPr id="77" name="Овал 76"/>
          <p:cNvSpPr/>
          <p:nvPr/>
        </p:nvSpPr>
        <p:spPr>
          <a:xfrm>
            <a:off x="3290432" y="192517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166758" y="152332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3983410" y="1270199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16</a:t>
            </a:r>
          </a:p>
        </p:txBody>
      </p:sp>
      <p:sp>
        <p:nvSpPr>
          <p:cNvPr id="80" name="Овал 79"/>
          <p:cNvSpPr/>
          <p:nvPr/>
        </p:nvSpPr>
        <p:spPr>
          <a:xfrm>
            <a:off x="4637332" y="176645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4265452" y="1678186"/>
            <a:ext cx="465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17</a:t>
            </a:r>
          </a:p>
        </p:txBody>
      </p:sp>
      <p:sp>
        <p:nvSpPr>
          <p:cNvPr id="41" name="Овал 40"/>
          <p:cNvSpPr/>
          <p:nvPr/>
        </p:nvSpPr>
        <p:spPr>
          <a:xfrm>
            <a:off x="4844488" y="218608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4662451" y="2272071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18</a:t>
            </a:r>
          </a:p>
        </p:txBody>
      </p:sp>
      <p:sp>
        <p:nvSpPr>
          <p:cNvPr id="46" name="Овал 45"/>
          <p:cNvSpPr/>
          <p:nvPr/>
        </p:nvSpPr>
        <p:spPr>
          <a:xfrm>
            <a:off x="4920857" y="201674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4944923" y="1804543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19</a:t>
            </a:r>
          </a:p>
        </p:txBody>
      </p:sp>
      <p:sp>
        <p:nvSpPr>
          <p:cNvPr id="49" name="Овал 48"/>
          <p:cNvSpPr/>
          <p:nvPr/>
        </p:nvSpPr>
        <p:spPr>
          <a:xfrm>
            <a:off x="4345437" y="141811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4285139" y="1117761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20</a:t>
            </a:r>
          </a:p>
        </p:txBody>
      </p:sp>
      <p:sp>
        <p:nvSpPr>
          <p:cNvPr id="57" name="Овал 56"/>
          <p:cNvSpPr/>
          <p:nvPr/>
        </p:nvSpPr>
        <p:spPr>
          <a:xfrm>
            <a:off x="4821993" y="187984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4766673" y="1552592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21</a:t>
            </a:r>
          </a:p>
        </p:txBody>
      </p:sp>
      <p:sp>
        <p:nvSpPr>
          <p:cNvPr id="63" name="Овал 62"/>
          <p:cNvSpPr/>
          <p:nvPr/>
        </p:nvSpPr>
        <p:spPr>
          <a:xfrm>
            <a:off x="4019326" y="120076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3689433" y="939040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22</a:t>
            </a:r>
          </a:p>
        </p:txBody>
      </p:sp>
      <p:sp>
        <p:nvSpPr>
          <p:cNvPr id="70" name="Овал 69"/>
          <p:cNvSpPr/>
          <p:nvPr/>
        </p:nvSpPr>
        <p:spPr>
          <a:xfrm>
            <a:off x="4431500" y="151377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4498002" y="1318838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23</a:t>
            </a:r>
          </a:p>
        </p:txBody>
      </p:sp>
      <p:sp>
        <p:nvSpPr>
          <p:cNvPr id="84" name="Овал 83"/>
          <p:cNvSpPr/>
          <p:nvPr/>
        </p:nvSpPr>
        <p:spPr>
          <a:xfrm>
            <a:off x="5059492" y="235637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5123166" y="2272071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24</a:t>
            </a:r>
          </a:p>
        </p:txBody>
      </p:sp>
      <p:sp>
        <p:nvSpPr>
          <p:cNvPr id="86" name="Овал 85"/>
          <p:cNvSpPr/>
          <p:nvPr/>
        </p:nvSpPr>
        <p:spPr>
          <a:xfrm>
            <a:off x="4253980" y="128310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TextBox 86"/>
          <p:cNvSpPr txBox="1"/>
          <p:nvPr/>
        </p:nvSpPr>
        <p:spPr>
          <a:xfrm>
            <a:off x="4176843" y="919754"/>
            <a:ext cx="1007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25-26</a:t>
            </a:r>
          </a:p>
        </p:txBody>
      </p:sp>
      <p:sp>
        <p:nvSpPr>
          <p:cNvPr id="89" name="Овал 88"/>
          <p:cNvSpPr/>
          <p:nvPr/>
        </p:nvSpPr>
        <p:spPr>
          <a:xfrm>
            <a:off x="4136210" y="109405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4562560" y="199411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4296788" y="2075052"/>
            <a:ext cx="43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8968" t="24854" r="36557" b="12105"/>
          <a:stretch/>
        </p:blipFill>
        <p:spPr>
          <a:xfrm>
            <a:off x="246116" y="919754"/>
            <a:ext cx="7117210" cy="5605684"/>
          </a:xfrm>
          <a:prstGeom prst="rect">
            <a:avLst/>
          </a:prstGeom>
        </p:spPr>
      </p:pic>
      <p:sp>
        <p:nvSpPr>
          <p:cNvPr id="81" name="Заголовок 87"/>
          <p:cNvSpPr txBox="1">
            <a:spLocks/>
          </p:cNvSpPr>
          <p:nvPr/>
        </p:nvSpPr>
        <p:spPr>
          <a:xfrm>
            <a:off x="8837442" y="882472"/>
            <a:ext cx="2066720" cy="3139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079473" algn="l"/>
              </a:tabLst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/>
              <a:t>г</a:t>
            </a:r>
            <a:r>
              <a:rPr lang="ru-RU" sz="1600" dirty="0" smtClean="0"/>
              <a:t>ород Лихославль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4703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81" name="Таблица 80"/>
          <p:cNvGraphicFramePr>
            <a:graphicFrameLocks noGrp="1"/>
          </p:cNvGraphicFramePr>
          <p:nvPr>
            <p:extLst/>
          </p:nvPr>
        </p:nvGraphicFramePr>
        <p:xfrm>
          <a:off x="3899682" y="1153076"/>
          <a:ext cx="4574088" cy="1057889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008252">
                  <a:extLst>
                    <a:ext uri="{9D8B030D-6E8A-4147-A177-3AD203B41FA5}">
                      <a16:colId xmlns:a16="http://schemas.microsoft.com/office/drawing/2014/main" val="3312005695"/>
                    </a:ext>
                  </a:extLst>
                </a:gridCol>
                <a:gridCol w="2293270">
                  <a:extLst>
                    <a:ext uri="{9D8B030D-6E8A-4147-A177-3AD203B41FA5}">
                      <a16:colId xmlns:a16="http://schemas.microsoft.com/office/drawing/2014/main" val="1787469972"/>
                    </a:ext>
                  </a:extLst>
                </a:gridCol>
                <a:gridCol w="1272566">
                  <a:extLst>
                    <a:ext uri="{9D8B030D-6E8A-4147-A177-3AD203B41FA5}">
                      <a16:colId xmlns:a16="http://schemas.microsoft.com/office/drawing/2014/main" val="2660742808"/>
                    </a:ext>
                  </a:extLst>
                </a:gridCol>
              </a:tblGrid>
              <a:tr h="246789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Номер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Квартал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237790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с/т Смирновка </a:t>
                      </a:r>
                      <a:r>
                        <a:rPr 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69:19:0080136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8255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с/т Смирновка </a:t>
                      </a:r>
                      <a:r>
                        <a:rPr 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69:19:0080135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798364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с/т Смирновка </a:t>
                      </a:r>
                      <a:r>
                        <a:rPr 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69:19:0080119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92595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dirty="0" smtClean="0">
                          <a:effectLst/>
                        </a:rPr>
                        <a:t>СНТ</a:t>
                      </a: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Ершовка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69:19:0080134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301701"/>
                  </a:ext>
                </a:extLst>
              </a:tr>
            </a:tbl>
          </a:graphicData>
        </a:graphic>
      </p:graphicFrame>
      <p:sp>
        <p:nvSpPr>
          <p:cNvPr id="88" name="Заголовок 87"/>
          <p:cNvSpPr>
            <a:spLocks noGrp="1"/>
          </p:cNvSpPr>
          <p:nvPr>
            <p:ph type="title"/>
          </p:nvPr>
        </p:nvSpPr>
        <p:spPr>
          <a:xfrm>
            <a:off x="4814082" y="849944"/>
            <a:ext cx="245105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поселок Калашниково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90" name="Заголовок 2"/>
          <p:cNvSpPr txBox="1">
            <a:spLocks/>
          </p:cNvSpPr>
          <p:nvPr/>
        </p:nvSpPr>
        <p:spPr>
          <a:xfrm>
            <a:off x="962025" y="5"/>
            <a:ext cx="10534651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079473" algn="l"/>
              </a:tabLst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Лихославльский муниципальный округ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9682" y="2210965"/>
            <a:ext cx="4574088" cy="43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Вышневолоцкий </a:t>
            </a:r>
            <a:r>
              <a:rPr lang="ru-RU" dirty="0"/>
              <a:t>муниципальный </a:t>
            </a:r>
            <a:r>
              <a:rPr lang="ru-RU" dirty="0" smtClean="0"/>
              <a:t>округ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70518" y="1207265"/>
          <a:ext cx="4170045" cy="570867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873196">
                  <a:extLst>
                    <a:ext uri="{9D8B030D-6E8A-4147-A177-3AD203B41FA5}">
                      <a16:colId xmlns:a16="http://schemas.microsoft.com/office/drawing/2014/main" val="1787469972"/>
                    </a:ext>
                  </a:extLst>
                </a:gridCol>
                <a:gridCol w="2296849">
                  <a:extLst>
                    <a:ext uri="{9D8B030D-6E8A-4147-A177-3AD203B41FA5}">
                      <a16:colId xmlns:a16="http://schemas.microsoft.com/office/drawing/2014/main" val="2660742808"/>
                    </a:ext>
                  </a:extLst>
                </a:gridCol>
              </a:tblGrid>
              <a:tr h="18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Квартал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237790"/>
                  </a:ext>
                </a:extLst>
              </a:tr>
              <a:tr h="349953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effectLst/>
                        </a:rPr>
                        <a:t>с/т "Зеленый городок"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69:39:0130401, 69:39:0130402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511655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437630" y="813874"/>
            <a:ext cx="2604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г</a:t>
            </a:r>
            <a:r>
              <a:rPr lang="ru-RU" sz="1600" b="1" dirty="0" smtClean="0">
                <a:solidFill>
                  <a:schemeClr val="tx2"/>
                </a:solidFill>
              </a:rPr>
              <a:t>ород </a:t>
            </a:r>
            <a:r>
              <a:rPr lang="ru-RU" sz="1600" b="1" dirty="0">
                <a:solidFill>
                  <a:schemeClr val="tx2"/>
                </a:solidFill>
              </a:rPr>
              <a:t>Вышний Волочек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099" t="34179" r="54975" b="14345"/>
          <a:stretch/>
        </p:blipFill>
        <p:spPr>
          <a:xfrm>
            <a:off x="1670518" y="1809572"/>
            <a:ext cx="4163278" cy="4534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6355" y="1809572"/>
            <a:ext cx="4137619" cy="455918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176355" y="1207265"/>
          <a:ext cx="4170045" cy="570867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873196">
                  <a:extLst>
                    <a:ext uri="{9D8B030D-6E8A-4147-A177-3AD203B41FA5}">
                      <a16:colId xmlns:a16="http://schemas.microsoft.com/office/drawing/2014/main" val="1787469972"/>
                    </a:ext>
                  </a:extLst>
                </a:gridCol>
                <a:gridCol w="2296849">
                  <a:extLst>
                    <a:ext uri="{9D8B030D-6E8A-4147-A177-3AD203B41FA5}">
                      <a16:colId xmlns:a16="http://schemas.microsoft.com/office/drawing/2014/main" val="2660742808"/>
                    </a:ext>
                  </a:extLst>
                </a:gridCol>
              </a:tblGrid>
              <a:tr h="18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Квартал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237790"/>
                  </a:ext>
                </a:extLst>
              </a:tr>
              <a:tr h="349953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effectLst/>
                        </a:rPr>
                        <a:t>СНТ "Хрусталь"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69:06:0180309, 69:06:0180310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511655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189906" y="829726"/>
            <a:ext cx="2158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пгт Красномайский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136397" y="2909455"/>
            <a:ext cx="133003" cy="133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207" y="838204"/>
            <a:ext cx="7049014" cy="55595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Осташковский городской округ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610967" y="306173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8011039" y="838204"/>
          <a:ext cx="3841293" cy="5431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49827">
                  <a:extLst>
                    <a:ext uri="{9D8B030D-6E8A-4147-A177-3AD203B41FA5}">
                      <a16:colId xmlns:a16="http://schemas.microsoft.com/office/drawing/2014/main" val="3447585716"/>
                    </a:ext>
                  </a:extLst>
                </a:gridCol>
                <a:gridCol w="2091466">
                  <a:extLst>
                    <a:ext uri="{9D8B030D-6E8A-4147-A177-3AD203B41FA5}">
                      <a16:colId xmlns:a16="http://schemas.microsoft.com/office/drawing/2014/main" val="1487477736"/>
                    </a:ext>
                  </a:extLst>
                </a:gridCol>
              </a:tblGrid>
              <a:tr h="228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Квартал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862841"/>
                  </a:ext>
                </a:extLst>
              </a:tr>
              <a:tr h="228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СНТ "Неприе"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69:24:0000014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69:24:0140401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641515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7438" y="1434967"/>
            <a:ext cx="4432767" cy="496283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0220138" y="313643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3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Калязинский муниципальный округ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03" y="838204"/>
            <a:ext cx="4666789" cy="573419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6133315" y="838204"/>
          <a:ext cx="4574088" cy="1463439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008252">
                  <a:extLst>
                    <a:ext uri="{9D8B030D-6E8A-4147-A177-3AD203B41FA5}">
                      <a16:colId xmlns:a16="http://schemas.microsoft.com/office/drawing/2014/main" val="3312005695"/>
                    </a:ext>
                  </a:extLst>
                </a:gridCol>
                <a:gridCol w="2293270">
                  <a:extLst>
                    <a:ext uri="{9D8B030D-6E8A-4147-A177-3AD203B41FA5}">
                      <a16:colId xmlns:a16="http://schemas.microsoft.com/office/drawing/2014/main" val="1787469972"/>
                    </a:ext>
                  </a:extLst>
                </a:gridCol>
                <a:gridCol w="1272566">
                  <a:extLst>
                    <a:ext uri="{9D8B030D-6E8A-4147-A177-3AD203B41FA5}">
                      <a16:colId xmlns:a16="http://schemas.microsoft.com/office/drawing/2014/main" val="2660742808"/>
                    </a:ext>
                  </a:extLst>
                </a:gridCol>
              </a:tblGrid>
              <a:tr h="246789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Номер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Квартал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237790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СНТ "Новово-1"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69:11:0000008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8255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СНТ "Новово-2"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69:11:0000008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798364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СНТ "Эра", д.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Благуново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69:11:0000008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92595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СНТ "Ника" (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Паулино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69:11:0000008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30170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СНТ"Рыбацкий берег"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69:11:0000008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933650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ДНП "Чаплино"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69:11:0070501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66447"/>
                  </a:ext>
                </a:extLst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1815450" y="217057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892059" y="206363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6</a:t>
            </a:r>
            <a:endParaRPr lang="ru-RU" sz="1600" b="1" dirty="0"/>
          </a:p>
        </p:txBody>
      </p:sp>
      <p:sp>
        <p:nvSpPr>
          <p:cNvPr id="9" name="Овал 8"/>
          <p:cNvSpPr/>
          <p:nvPr/>
        </p:nvSpPr>
        <p:spPr>
          <a:xfrm>
            <a:off x="1258284" y="217057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62428" y="2232916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1-5</a:t>
            </a:r>
            <a:endParaRPr lang="ru-RU" sz="16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0082" y="2402193"/>
            <a:ext cx="4865257" cy="3942933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9448800" y="372788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525409" y="362095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6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797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436E1-75B9-494C-A8E2-2C1DA0749C8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171700"/>
            <a:ext cx="6475413" cy="30416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 </a:t>
            </a:r>
            <a:b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 cstate="print"/>
          <a:srcRect l="10947" t="6" r="73336" b="94914"/>
          <a:stretch/>
        </p:blipFill>
        <p:spPr bwMode="auto">
          <a:xfrm>
            <a:off x="1175756" y="638355"/>
            <a:ext cx="1722720" cy="412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98" y="5139632"/>
            <a:ext cx="1521415" cy="16088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6" y="5139633"/>
            <a:ext cx="1521415" cy="16088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80" y="5139631"/>
            <a:ext cx="1521415" cy="160889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/>
          <p:cNvSpPr txBox="1"/>
          <p:nvPr/>
        </p:nvSpPr>
        <p:spPr>
          <a:xfrm>
            <a:off x="1246094" y="612843"/>
            <a:ext cx="23308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Управление Федеральной 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службы государственной 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регистрации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, </a:t>
            </a: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кадастра</a:t>
            </a:r>
            <a:r>
              <a:rPr kumimoji="0" lang="en-US" sz="7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 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и 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картографии 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 </a:t>
            </a: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по Тверской области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04FAC2-C35A-44D1-7A98-DCB9C482F2F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38653" y="2231624"/>
            <a:ext cx="2592785" cy="250213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467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7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65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Бологовский муниципальный округ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8665865" y="850981"/>
          <a:ext cx="3526136" cy="55714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749">
                  <a:extLst>
                    <a:ext uri="{9D8B030D-6E8A-4147-A177-3AD203B41FA5}">
                      <a16:colId xmlns:a16="http://schemas.microsoft.com/office/drawing/2014/main" val="2557735476"/>
                    </a:ext>
                  </a:extLst>
                </a:gridCol>
                <a:gridCol w="780109">
                  <a:extLst>
                    <a:ext uri="{9D8B030D-6E8A-4147-A177-3AD203B41FA5}">
                      <a16:colId xmlns:a16="http://schemas.microsoft.com/office/drawing/2014/main" val="1534221737"/>
                    </a:ext>
                  </a:extLst>
                </a:gridCol>
                <a:gridCol w="2507278">
                  <a:extLst>
                    <a:ext uri="{9D8B030D-6E8A-4147-A177-3AD203B41FA5}">
                      <a16:colId xmlns:a16="http://schemas.microsoft.com/office/drawing/2014/main" val="2321705115"/>
                    </a:ext>
                  </a:extLst>
                </a:gridCol>
              </a:tblGrid>
              <a:tr h="470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67473"/>
                  </a:ext>
                </a:extLst>
              </a:tr>
              <a:tr h="327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№ 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69:38:0081701, 69:38:0081702, 69:38:0081703, 69:38:0081704, 69:38:0081705, 69:38:0081743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777917"/>
                  </a:ext>
                </a:extLst>
              </a:tr>
              <a:tr h="312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№ 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69:38:0081708, 69:38:0081709, 69:38:0081710, 69:38:0081711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161237"/>
                  </a:ext>
                </a:extLst>
              </a:tr>
              <a:tr h="315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№ 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69:38:0081714, 69:38:0081715, 69:38:0081716, 69:38:0081717, 69:38:0081718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769626"/>
                  </a:ext>
                </a:extLst>
              </a:tr>
              <a:tr h="191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№ 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отсутствует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4781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№ 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69:38:0081722, 69:38:0081723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614918"/>
                  </a:ext>
                </a:extLst>
              </a:tr>
              <a:tr h="2161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№ 5а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69:38:0081721, 69:38:0081740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809763"/>
                  </a:ext>
                </a:extLst>
              </a:tr>
              <a:tr h="216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№ 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69:38:0081724, 69:38:0081741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839880"/>
                  </a:ext>
                </a:extLst>
              </a:tr>
              <a:tr h="191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"Лазурный"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69:38:0081728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98813"/>
                  </a:ext>
                </a:extLst>
              </a:tr>
              <a:tr h="365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"Лазурный-1"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548905"/>
                  </a:ext>
                </a:extLst>
              </a:tr>
              <a:tr h="257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"Озерная"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69:38:0081731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999887"/>
                  </a:ext>
                </a:extLst>
              </a:tr>
              <a:tr h="2493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"Призыв"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отсутствует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109528"/>
                  </a:ext>
                </a:extLst>
              </a:tr>
              <a:tr h="3574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"Дружба"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69:38:0081611, 69:38:0081612, 69:38:0081613, 69:38:0081614, 69:38:0081615, 69:38:0081616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899027"/>
                  </a:ext>
                </a:extLst>
              </a:tr>
              <a:tr h="241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"Базовец"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69:04:0172701,69:04:0172702</a:t>
                      </a:r>
                      <a:r>
                        <a:rPr lang="ru-RU" sz="800" u="none" strike="noStrike" dirty="0">
                          <a:effectLst/>
                        </a:rPr>
                        <a:t>, 69:04:0172703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393422"/>
                  </a:ext>
                </a:extLst>
              </a:tr>
              <a:tr h="39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СНТ "Урожай"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69:04:0172601,69:04:0172602</a:t>
                      </a:r>
                      <a:r>
                        <a:rPr lang="ru-RU" sz="800" u="none" strike="noStrike" dirty="0">
                          <a:effectLst/>
                        </a:rPr>
                        <a:t>, 69:04:0172603, 69:04:0172604, 69:04:0172605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0973351"/>
                  </a:ext>
                </a:extLst>
              </a:tr>
              <a:tr h="200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СНТ "Веснянка"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69:38:0080808, 807, 809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420622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СНТ "Автомобилист"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69:04:0131323, 69:04:0131324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498786"/>
                  </a:ext>
                </a:extLst>
              </a:tr>
              <a:tr h="219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СНТ "Железобетон"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69:04:0131325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052862"/>
                  </a:ext>
                </a:extLst>
              </a:tr>
              <a:tr h="219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СНТ "</a:t>
                      </a:r>
                      <a:r>
                        <a:rPr lang="ru-RU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Нерудник</a:t>
                      </a:r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69:04:0131327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978562"/>
                  </a:ext>
                </a:extLst>
              </a:tr>
              <a:tr h="219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СНТ "Огородник-1" 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69:04:0131329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06757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072341"/>
            <a:ext cx="5647277" cy="5365207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91440" y="6168044"/>
            <a:ext cx="423949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0572" y="5966752"/>
            <a:ext cx="229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sz="1200" dirty="0" smtClean="0"/>
              <a:t>Магистральный газопровод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855960" y="770606"/>
            <a:ext cx="1667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город Бологое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27773" y="770606"/>
            <a:ext cx="1590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п. Выползово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7680960" y="3205799"/>
            <a:ext cx="152285" cy="15228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3462" y="1072341"/>
            <a:ext cx="2872755" cy="536520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547769" y="3036522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</a:rPr>
              <a:t>16-19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7348193" y="3391283"/>
            <a:ext cx="191451" cy="19145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98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Калининский муниципальный округ</a:t>
            </a:r>
            <a:endParaRPr lang="ru-RU" dirty="0"/>
          </a:p>
        </p:txBody>
      </p:sp>
      <p:graphicFrame>
        <p:nvGraphicFramePr>
          <p:cNvPr id="81" name="Таблица 80"/>
          <p:cNvGraphicFramePr>
            <a:graphicFrameLocks noGrp="1"/>
          </p:cNvGraphicFramePr>
          <p:nvPr>
            <p:extLst/>
          </p:nvPr>
        </p:nvGraphicFramePr>
        <p:xfrm>
          <a:off x="7140414" y="929338"/>
          <a:ext cx="4569096" cy="421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434">
                  <a:extLst>
                    <a:ext uri="{9D8B030D-6E8A-4147-A177-3AD203B41FA5}">
                      <a16:colId xmlns:a16="http://schemas.microsoft.com/office/drawing/2014/main" val="3446441887"/>
                    </a:ext>
                  </a:extLst>
                </a:gridCol>
                <a:gridCol w="1898779">
                  <a:extLst>
                    <a:ext uri="{9D8B030D-6E8A-4147-A177-3AD203B41FA5}">
                      <a16:colId xmlns:a16="http://schemas.microsoft.com/office/drawing/2014/main" val="3727426321"/>
                    </a:ext>
                  </a:extLst>
                </a:gridCol>
                <a:gridCol w="1956883">
                  <a:extLst>
                    <a:ext uri="{9D8B030D-6E8A-4147-A177-3AD203B41FA5}">
                      <a16:colId xmlns:a16="http://schemas.microsoft.com/office/drawing/2014/main" val="2457723088"/>
                    </a:ext>
                  </a:extLst>
                </a:gridCol>
              </a:tblGrid>
              <a:tr h="2253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Квартал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295734"/>
                  </a:ext>
                </a:extLst>
              </a:tr>
              <a:tr h="196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СНТ «Труженик»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69:10:0371801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138169"/>
                  </a:ext>
                </a:extLst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2006492" y="4444290"/>
            <a:ext cx="190975" cy="190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0" normalizeH="0" baseline="0" noProof="0">
              <a:ln>
                <a:noFill/>
              </a:ln>
              <a:solidFill>
                <a:srgbClr val="0079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1581" y="3909078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9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79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415" y="1401763"/>
            <a:ext cx="4569096" cy="49642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22338" t="25157" r="36468" b="11427"/>
          <a:stretch/>
        </p:blipFill>
        <p:spPr>
          <a:xfrm>
            <a:off x="497298" y="929338"/>
            <a:ext cx="6373765" cy="5436628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>
            <a:stCxn id="4" idx="1"/>
          </p:cNvCxnSpPr>
          <p:nvPr/>
        </p:nvCxnSpPr>
        <p:spPr>
          <a:xfrm>
            <a:off x="497298" y="3647652"/>
            <a:ext cx="2038084" cy="2718314"/>
          </a:xfrm>
          <a:prstGeom prst="line">
            <a:avLst/>
          </a:prstGeom>
          <a:ln w="762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97298" y="6463238"/>
            <a:ext cx="713589" cy="0"/>
          </a:xfrm>
          <a:prstGeom prst="line">
            <a:avLst/>
          </a:prstGeom>
          <a:ln w="762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10887" y="6318600"/>
            <a:ext cx="4380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1"/>
                </a:solidFill>
              </a:rPr>
              <a:t>- Магистральный газопровод (схематичное расположение)</a:t>
            </a:r>
            <a:endParaRPr lang="ru-RU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93" y="838204"/>
            <a:ext cx="6716605" cy="554227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Городской округ город Тверь (частично газифицированные снт)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644392" y="146745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347274" y="259580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4-12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95152" y="118557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</a:t>
            </a:r>
            <a:endParaRPr lang="ru-RU" sz="1600" b="1" dirty="0"/>
          </a:p>
        </p:txBody>
      </p:sp>
      <p:sp>
        <p:nvSpPr>
          <p:cNvPr id="15" name="Овал 14"/>
          <p:cNvSpPr/>
          <p:nvPr/>
        </p:nvSpPr>
        <p:spPr>
          <a:xfrm>
            <a:off x="2707825" y="293436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29559" y="2595806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2-3</a:t>
            </a:r>
            <a:endParaRPr lang="ru-RU" sz="1600" b="1" dirty="0"/>
          </a:p>
        </p:txBody>
      </p:sp>
      <p:sp>
        <p:nvSpPr>
          <p:cNvPr id="17" name="Овал 16"/>
          <p:cNvSpPr/>
          <p:nvPr/>
        </p:nvSpPr>
        <p:spPr>
          <a:xfrm>
            <a:off x="4525540" y="293436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808472" y="586708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516393" y="5929428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13-15</a:t>
            </a:r>
            <a:endParaRPr lang="ru-RU" sz="1600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6791497" y="818874"/>
          <a:ext cx="5237019" cy="5582477"/>
        </p:xfrm>
        <a:graphic>
          <a:graphicData uri="http://schemas.openxmlformats.org/drawingml/2006/table">
            <a:tbl>
              <a:tblPr/>
              <a:tblGrid>
                <a:gridCol w="482139">
                  <a:extLst>
                    <a:ext uri="{9D8B030D-6E8A-4147-A177-3AD203B41FA5}">
                      <a16:colId xmlns:a16="http://schemas.microsoft.com/office/drawing/2014/main" val="1254802453"/>
                    </a:ext>
                  </a:extLst>
                </a:gridCol>
                <a:gridCol w="3740728">
                  <a:extLst>
                    <a:ext uri="{9D8B030D-6E8A-4147-A177-3AD203B41FA5}">
                      <a16:colId xmlns:a16="http://schemas.microsoft.com/office/drawing/2014/main" val="331697071"/>
                    </a:ext>
                  </a:extLst>
                </a:gridCol>
                <a:gridCol w="1014152">
                  <a:extLst>
                    <a:ext uri="{9D8B030D-6E8A-4147-A177-3AD203B41FA5}">
                      <a16:colId xmlns:a16="http://schemas.microsoft.com/office/drawing/2014/main" val="2136287414"/>
                    </a:ext>
                  </a:extLst>
                </a:gridCol>
              </a:tblGrid>
              <a:tr h="134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№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Название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Квартал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825900"/>
                  </a:ext>
                </a:extLst>
              </a:tr>
              <a:tr h="294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"Тверца"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69:40:0100003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407951"/>
                  </a:ext>
                </a:extLst>
              </a:tr>
              <a:tr h="390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"Мичуринец"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69:40:0100180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240680"/>
                  </a:ext>
                </a:extLst>
              </a:tr>
              <a:tr h="390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"Сад-1 им. Мичурина"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69:40:0100221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212366"/>
                  </a:ext>
                </a:extLst>
              </a:tr>
              <a:tr h="294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"Весна"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69:40:0100583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7078854"/>
                  </a:ext>
                </a:extLst>
              </a:tr>
              <a:tr h="678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"Коллективный сад № 5 ОАО Тверского вагоностроительного завода"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69:40:0100584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616030"/>
                  </a:ext>
                </a:extLst>
              </a:tr>
              <a:tr h="390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"Учитель-1"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69:40:0100587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18199"/>
                  </a:ext>
                </a:extLst>
              </a:tr>
              <a:tr h="294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"Ветеран"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69:40:0100630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750260"/>
                  </a:ext>
                </a:extLst>
              </a:tr>
              <a:tr h="24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 товарищество "Дружба"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69:40:0100653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439996"/>
                  </a:ext>
                </a:extLst>
              </a:tr>
              <a:tr h="390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"Юбилейное"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69:40:0100659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12704"/>
                  </a:ext>
                </a:extLst>
              </a:tr>
              <a:tr h="390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"Заволжский сад"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69:40:0100661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105518"/>
                  </a:ext>
                </a:extLst>
              </a:tr>
              <a:tr h="294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"Сад № 8"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69:40:0100664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31633"/>
                  </a:ext>
                </a:extLst>
              </a:tr>
              <a:tr h="294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"Спутник"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69:40:0100665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078052"/>
                  </a:ext>
                </a:extLst>
              </a:tr>
              <a:tr h="486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собственников недвижимости "Дружба"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69:40:0200088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677267"/>
                  </a:ext>
                </a:extLst>
              </a:tr>
              <a:tr h="390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"Садовод-Кооператор"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69:40:0200281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073522"/>
                  </a:ext>
                </a:extLst>
              </a:tr>
              <a:tr h="1984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товарищество "Утро"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69:40:0200286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473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1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93" y="838204"/>
            <a:ext cx="6716605" cy="554227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Городской округ город Тверь (негазифицированные снт)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524776" y="372020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330785" y="265815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1-13</a:t>
            </a:r>
            <a:endParaRPr lang="ru-RU" sz="1600" b="1" dirty="0"/>
          </a:p>
        </p:txBody>
      </p:sp>
      <p:sp>
        <p:nvSpPr>
          <p:cNvPr id="17" name="Овал 16"/>
          <p:cNvSpPr/>
          <p:nvPr/>
        </p:nvSpPr>
        <p:spPr>
          <a:xfrm>
            <a:off x="4525540" y="293436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462430" y="4620747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396180" y="343865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14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256284" y="434453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15</a:t>
            </a:r>
            <a:endParaRPr lang="ru-RU" sz="1600" b="1" dirty="0"/>
          </a:p>
        </p:txBody>
      </p:sp>
      <p:sp>
        <p:nvSpPr>
          <p:cNvPr id="24" name="Овал 23"/>
          <p:cNvSpPr/>
          <p:nvPr/>
        </p:nvSpPr>
        <p:spPr>
          <a:xfrm>
            <a:off x="6043001" y="588705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750922" y="5975975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16-28</a:t>
            </a:r>
            <a:endParaRPr lang="ru-RU" sz="16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791498" y="821046"/>
          <a:ext cx="5270269" cy="5899074"/>
        </p:xfrm>
        <a:graphic>
          <a:graphicData uri="http://schemas.openxmlformats.org/drawingml/2006/table">
            <a:tbl>
              <a:tblPr/>
              <a:tblGrid>
                <a:gridCol w="207818">
                  <a:extLst>
                    <a:ext uri="{9D8B030D-6E8A-4147-A177-3AD203B41FA5}">
                      <a16:colId xmlns:a16="http://schemas.microsoft.com/office/drawing/2014/main" val="37436520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209345315"/>
                    </a:ext>
                  </a:extLst>
                </a:gridCol>
                <a:gridCol w="947651">
                  <a:extLst>
                    <a:ext uri="{9D8B030D-6E8A-4147-A177-3AD203B41FA5}">
                      <a16:colId xmlns:a16="http://schemas.microsoft.com/office/drawing/2014/main" val="1153404873"/>
                    </a:ext>
                  </a:extLst>
                </a:gridCol>
              </a:tblGrid>
              <a:tr h="124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№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Название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Квартал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963410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товарищество "Садовод"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69:40:0100654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59968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"Сельхозтехника"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69:40:0100581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9542338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"Силикатчик-2"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69:40:0100627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431254"/>
                  </a:ext>
                </a:extLst>
              </a:tr>
              <a:tr h="2723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"Дружба"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Дмитрово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-Черкасского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торфопредприятия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69:40:0100632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381983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"Снабженец"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69:40:0100651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57575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"Садовод-Любитель"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69:40:0100652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986868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"Зеленый дол"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69:40:0100655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313136"/>
                  </a:ext>
                </a:extLst>
              </a:tr>
              <a:tr h="2723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"Коллективный сад № 2 ГУП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Тверьгражданпроект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69:40:0100656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758074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Некоммерческое садоводческое  товарищество "Садовод-Любитель"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69:40:0100657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757517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"Силикатчик-1"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69:40:0100658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205214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"Восход"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69:40:0100660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0390368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Некоммерческое садоводческое товарищество "Здоровье"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69:40:0100662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006786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Дачное некоммерческое товарищество "Мир-4"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69:40:0100663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747486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"Заря"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69:40:0100634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156477"/>
                  </a:ext>
                </a:extLst>
              </a:tr>
              <a:tr h="124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товарищество "Бор"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69:40:0100638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724130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"Дружба"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69:40:0200084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566680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"За мир"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69:40:0200086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281256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"Лазурный"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69:40:0200087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493401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"Ручейки"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69:40:0200282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32800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товарищество "Трамвайщик"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69:40:0200283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989474"/>
                  </a:ext>
                </a:extLst>
              </a:tr>
              <a:tr h="2723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собственников недвижимости "Энергетик"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69:40:0200284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113438"/>
                  </a:ext>
                </a:extLst>
              </a:tr>
              <a:tr h="2723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товарищество собственников недвижимости "Полиграфист-2"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69:40:0200285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123262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"Здоровье"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69:40:0200287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105580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"Химик"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69:40:0200288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514340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"Мичуринец"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69:40:0200289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970619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"Стальмонтаж"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69:40:0200290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480421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"Электросеть"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69:40:0200291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410531"/>
                  </a:ext>
                </a:extLst>
              </a:tr>
              <a:tr h="18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Садоводческое некоммерческое товарищество "Мичуринец-1"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69:40:0200292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161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66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65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Кимрский </a:t>
            </a:r>
            <a:r>
              <a:rPr lang="ru-RU" dirty="0"/>
              <a:t>муниципальный округ</a:t>
            </a:r>
          </a:p>
        </p:txBody>
      </p:sp>
      <p:sp>
        <p:nvSpPr>
          <p:cNvPr id="7" name="Овал 6"/>
          <p:cNvSpPr/>
          <p:nvPr/>
        </p:nvSpPr>
        <p:spPr>
          <a:xfrm>
            <a:off x="825761" y="969647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4002" y="83554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Овал 11"/>
          <p:cNvSpPr/>
          <p:nvPr/>
        </p:nvSpPr>
        <p:spPr>
          <a:xfrm>
            <a:off x="5294242" y="459422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8785" y="433382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555939" y="479650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79917" y="454280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46395" y="48918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345617" y="487086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165076" y="490852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7989" y="4954192"/>
            <a:ext cx="400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158785" y="476167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87344" y="450762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826778" y="480837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1717" y="4527718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16-20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938746" y="431912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113059" y="432893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51851" y="404568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25902" y="407036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Овал 34"/>
          <p:cNvSpPr/>
          <p:nvPr/>
        </p:nvSpPr>
        <p:spPr>
          <a:xfrm>
            <a:off x="4063670" y="357063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76775" y="329719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4001324" y="378449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34739" y="3677566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924617" y="111175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68084" y="98740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200723" y="352680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3005206" y="292066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2587085" y="258211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38975" y="335752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61405" y="264445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2599554" y="272687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99554" y="234440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12023" y="256870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929548" y="394305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20927" y="386837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750050" y="113598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8595" y="117464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113059" y="1961804"/>
            <a:ext cx="45726" cy="382603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158785" y="2344407"/>
            <a:ext cx="78965" cy="237706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237750" y="2582113"/>
            <a:ext cx="407125" cy="400900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80630" y="2983013"/>
            <a:ext cx="97767" cy="167511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470308" y="3150524"/>
            <a:ext cx="308089" cy="376280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endCxn id="22" idx="2"/>
          </p:cNvCxnSpPr>
          <p:nvPr/>
        </p:nvCxnSpPr>
        <p:spPr>
          <a:xfrm>
            <a:off x="5470308" y="3526804"/>
            <a:ext cx="25327" cy="1703596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stCxn id="22" idx="2"/>
          </p:cNvCxnSpPr>
          <p:nvPr/>
        </p:nvCxnSpPr>
        <p:spPr>
          <a:xfrm flipH="1">
            <a:off x="5470308" y="5230400"/>
            <a:ext cx="25327" cy="713200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4126015" y="5935287"/>
            <a:ext cx="1353902" cy="482138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7294431" y="917576"/>
          <a:ext cx="4815097" cy="5664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286">
                  <a:extLst>
                    <a:ext uri="{9D8B030D-6E8A-4147-A177-3AD203B41FA5}">
                      <a16:colId xmlns:a16="http://schemas.microsoft.com/office/drawing/2014/main" val="579196245"/>
                    </a:ext>
                  </a:extLst>
                </a:gridCol>
                <a:gridCol w="1179174">
                  <a:extLst>
                    <a:ext uri="{9D8B030D-6E8A-4147-A177-3AD203B41FA5}">
                      <a16:colId xmlns:a16="http://schemas.microsoft.com/office/drawing/2014/main" val="1046115499"/>
                    </a:ext>
                  </a:extLst>
                </a:gridCol>
                <a:gridCol w="3317637">
                  <a:extLst>
                    <a:ext uri="{9D8B030D-6E8A-4147-A177-3AD203B41FA5}">
                      <a16:colId xmlns:a16="http://schemas.microsoft.com/office/drawing/2014/main" val="2556763057"/>
                    </a:ext>
                  </a:extLst>
                </a:gridCol>
              </a:tblGrid>
              <a:tr h="156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390838"/>
                  </a:ext>
                </a:extLst>
              </a:tr>
              <a:tr h="485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"Восточное"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69:42:0071415, 69:42:0071416, 69:42:0071417, 69:42:0071418, 69:42:0071419, 69:42:0071420, 69:42:0071421, 69:42:0071422, 69:42:0071423, 69:42:0071424, 69:42:0071425, 69:42:0071426, 69:42:0071438, 69:42:0071439, 69:42:0071440, 69:42:0071441, 69:42:0071442, 69:42:0071443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160581"/>
                  </a:ext>
                </a:extLst>
              </a:tr>
              <a:tr h="322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снт "Железнодорожник"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69:42:0071202, 69:42:0071203, 69:42:0071204, 69:42:0071212, 69:42:0071213, 69:42:0071214, 69:42:0071215, 69:42:0071216, 69:42:0071217, 69:42:0071218, 69:42:0071219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660162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"Коньков Ручей"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69:42:0070807, 69:42:0070808, 69:42:0070809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393558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снт "Красная Звезда"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69:42:0070812, 69:42:0070813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243680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"Нива"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69:42:0071226, 69:42:0071227, 69:42:0071228, 69:42:0071229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906429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"Обувщик"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69:14:0216301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106662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"Октябрьской жд"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69:42:0070101, 69:42:0070106, 69:42:0070112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749233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"Осинка"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69:42:0070102, 69:42:0070105, 69:42:0070108, 69:42:0070111, </a:t>
                      </a:r>
                      <a:r>
                        <a:rPr lang="ru-RU" sz="700" u="none" strike="noStrike" dirty="0" smtClean="0">
                          <a:effectLst/>
                        </a:rPr>
                        <a:t>69:42:0070114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743745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"Репка"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69:42:0071205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745141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"Рябинка"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69:42:0071301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850045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"Сад-5"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69:42:0070734, 69:42:0070735, 69:42:0070736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859783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снт "Селянка"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69:42:0070659, 69:42:0070660, 69:42:0070661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493712"/>
                  </a:ext>
                </a:extLst>
              </a:tr>
              <a:tr h="216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снт "Труженик"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69:42:0071427, 69:42:0071429, 69:42:0071430, 69:42:0071436, 69:42:0071437, 69:42:0071445, 69:42:0071446, 69:42:0071451, 69:42:0071452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632585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"Шелковка"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69:42:0070624, 69:42:0070625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2431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"Шельф"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69:42:0070816, 69:42:0070817, 69:42:0070818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443578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"Южный сад-1"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69:42:0070648, 69:42:0070649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29653"/>
                  </a:ext>
                </a:extLst>
              </a:tr>
              <a:tr h="216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"Южный сад-2"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69:42:0070103, 69:42:0070104, 69:42:0070109, 69:42:0070110, 69:42:0070115, 69:42:0070116, 69:42:0070125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106237"/>
                  </a:ext>
                </a:extLst>
              </a:tr>
              <a:tr h="216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"Южный сад-3"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69:42:0071222, 69:42:0071223, 69:42:0071234, 69:42:0071235, 69:42:0071236, 69:42:0071237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601628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"Южный сад-4"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69:42:0071409, 69:42:0071410, 69:42:0071411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870970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"Южный сад-5"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69:42:0071412, 69:42:0071413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311941"/>
                  </a:ext>
                </a:extLst>
              </a:tr>
              <a:tr h="216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"Южный сад-6"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69:42:0071431, 69:42:0071432, 69:42:0071433, 69:42:0071434, 69:42:0071435, 69:42:0071447, 69:42:0071448, 69:42:0071449, 69:42:0071450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47538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снт "Лесное"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69:42:0071221, 69:42:0071238, 69:42:0071408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720542"/>
                  </a:ext>
                </a:extLst>
              </a:tr>
              <a:tr h="279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снт "Станкостроитель-2"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69:42:0070760, 69:42:0070761, 69:42:0070762, 69:42:0070763, 69:42:0070764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14992"/>
                  </a:ext>
                </a:extLst>
              </a:tr>
              <a:tr h="279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снт "Зачарованный берег"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69:42:0070824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69300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"Восточный"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отсутствует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84052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"Геофизик"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отсутствует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376919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с/к "Звезда"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отсутствует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56641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"Комплекс"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отсутствует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056631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с/т "Сад 1"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отсутствует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037763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"Ильинка"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отсутствует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222314"/>
                  </a:ext>
                </a:extLst>
              </a:tr>
              <a:tr h="14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</a:rPr>
                        <a:t>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с/т "Одуванчик"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отсутствует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19" marR="4819" marT="4819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462"/>
                  </a:ext>
                </a:extLst>
              </a:tr>
            </a:tbl>
          </a:graphicData>
        </a:graphic>
      </p:graphicFrame>
      <p:sp>
        <p:nvSpPr>
          <p:cNvPr id="56" name="Овал 55"/>
          <p:cNvSpPr/>
          <p:nvPr/>
        </p:nvSpPr>
        <p:spPr>
          <a:xfrm>
            <a:off x="3318891" y="392279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48059" y="377378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3537455" y="4503106"/>
            <a:ext cx="83951" cy="94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25163" y="432609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8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/>
          <a:srcRect l="19129" t="25025" r="34752" b="11824"/>
          <a:stretch/>
        </p:blipFill>
        <p:spPr>
          <a:xfrm>
            <a:off x="187183" y="931893"/>
            <a:ext cx="7020846" cy="56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Ржевский муниципальный округ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341725" y="545408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707054" y="568571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437313" y="299361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804000" y="294337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192484" y="486571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105590" y="534715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76783" y="274738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94477" y="285217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02034" y="46342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4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07054" y="544906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5</a:t>
            </a:r>
            <a:endParaRPr lang="ru-RU" sz="1600" b="1" dirty="0"/>
          </a:p>
        </p:txBody>
      </p:sp>
      <p:sp>
        <p:nvSpPr>
          <p:cNvPr id="17" name="Овал 16"/>
          <p:cNvSpPr/>
          <p:nvPr/>
        </p:nvSpPr>
        <p:spPr>
          <a:xfrm>
            <a:off x="1516512" y="1791217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316840" y="17824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6</a:t>
            </a:r>
            <a:endParaRPr lang="ru-RU" sz="1600" b="1" dirty="0"/>
          </a:p>
        </p:txBody>
      </p:sp>
      <p:sp>
        <p:nvSpPr>
          <p:cNvPr id="19" name="Овал 18"/>
          <p:cNvSpPr/>
          <p:nvPr/>
        </p:nvSpPr>
        <p:spPr>
          <a:xfrm>
            <a:off x="3365832" y="359958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8833" y="341044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7</a:t>
            </a:r>
            <a:endParaRPr lang="ru-RU" sz="1600" b="1" dirty="0"/>
          </a:p>
        </p:txBody>
      </p:sp>
      <p:sp>
        <p:nvSpPr>
          <p:cNvPr id="21" name="Овал 20"/>
          <p:cNvSpPr/>
          <p:nvPr/>
        </p:nvSpPr>
        <p:spPr>
          <a:xfrm>
            <a:off x="3839689" y="276956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633427" y="25848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8</a:t>
            </a:r>
            <a:endParaRPr lang="ru-RU" sz="1600" b="1" dirty="0"/>
          </a:p>
        </p:txBody>
      </p:sp>
      <p:sp>
        <p:nvSpPr>
          <p:cNvPr id="23" name="Овал 22"/>
          <p:cNvSpPr/>
          <p:nvPr/>
        </p:nvSpPr>
        <p:spPr>
          <a:xfrm>
            <a:off x="3991913" y="275412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854090" y="248679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9</a:t>
            </a:r>
            <a:endParaRPr lang="ru-RU" sz="1600" b="1" dirty="0"/>
          </a:p>
        </p:txBody>
      </p:sp>
      <p:sp>
        <p:nvSpPr>
          <p:cNvPr id="25" name="Овал 24"/>
          <p:cNvSpPr/>
          <p:nvPr/>
        </p:nvSpPr>
        <p:spPr>
          <a:xfrm>
            <a:off x="2869730" y="279870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505800" y="257810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10</a:t>
            </a:r>
            <a:endParaRPr lang="ru-RU" sz="1600" b="1" dirty="0"/>
          </a:p>
        </p:txBody>
      </p:sp>
      <p:sp>
        <p:nvSpPr>
          <p:cNvPr id="27" name="Овал 26"/>
          <p:cNvSpPr/>
          <p:nvPr/>
        </p:nvSpPr>
        <p:spPr>
          <a:xfrm>
            <a:off x="4090224" y="258484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946308" y="2317517"/>
            <a:ext cx="400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11</a:t>
            </a:r>
            <a:endParaRPr lang="ru-RU" sz="1600" b="1" dirty="0"/>
          </a:p>
        </p:txBody>
      </p:sp>
      <p:sp>
        <p:nvSpPr>
          <p:cNvPr id="29" name="Овал 28"/>
          <p:cNvSpPr/>
          <p:nvPr/>
        </p:nvSpPr>
        <p:spPr>
          <a:xfrm>
            <a:off x="3138833" y="258484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963248" y="230225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12</a:t>
            </a:r>
            <a:endParaRPr lang="ru-RU" sz="1600" b="1" dirty="0"/>
          </a:p>
        </p:txBody>
      </p:sp>
      <p:sp>
        <p:nvSpPr>
          <p:cNvPr id="31" name="Овал 30"/>
          <p:cNvSpPr/>
          <p:nvPr/>
        </p:nvSpPr>
        <p:spPr>
          <a:xfrm>
            <a:off x="4535937" y="443858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07914" y="427733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13</a:t>
            </a:r>
            <a:endParaRPr lang="ru-RU" sz="1600" b="1" dirty="0"/>
          </a:p>
        </p:txBody>
      </p:sp>
      <p:sp>
        <p:nvSpPr>
          <p:cNvPr id="33" name="Овал 32"/>
          <p:cNvSpPr/>
          <p:nvPr/>
        </p:nvSpPr>
        <p:spPr>
          <a:xfrm>
            <a:off x="4271221" y="258484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174933" y="230786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14</a:t>
            </a:r>
            <a:endParaRPr lang="ru-RU" sz="1600" b="1" dirty="0"/>
          </a:p>
        </p:txBody>
      </p:sp>
      <p:sp>
        <p:nvSpPr>
          <p:cNvPr id="35" name="Овал 34"/>
          <p:cNvSpPr/>
          <p:nvPr/>
        </p:nvSpPr>
        <p:spPr>
          <a:xfrm>
            <a:off x="1068879" y="512373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167600" y="499040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15</a:t>
            </a:r>
            <a:endParaRPr lang="ru-RU" sz="1600" b="1" dirty="0"/>
          </a:p>
        </p:txBody>
      </p:sp>
      <p:sp>
        <p:nvSpPr>
          <p:cNvPr id="37" name="Овал 36"/>
          <p:cNvSpPr/>
          <p:nvPr/>
        </p:nvSpPr>
        <p:spPr>
          <a:xfrm>
            <a:off x="3896464" y="307898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3836093" y="283847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16</a:t>
            </a:r>
            <a:endParaRPr lang="ru-RU" sz="1600" b="1" dirty="0"/>
          </a:p>
        </p:txBody>
      </p:sp>
      <p:sp>
        <p:nvSpPr>
          <p:cNvPr id="39" name="Овал 38"/>
          <p:cNvSpPr/>
          <p:nvPr/>
        </p:nvSpPr>
        <p:spPr>
          <a:xfrm>
            <a:off x="1296017" y="421498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1259934" y="397387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17</a:t>
            </a:r>
            <a:endParaRPr lang="ru-RU" sz="1600" b="1" dirty="0"/>
          </a:p>
        </p:txBody>
      </p:sp>
      <p:sp>
        <p:nvSpPr>
          <p:cNvPr id="41" name="Овал 40"/>
          <p:cNvSpPr/>
          <p:nvPr/>
        </p:nvSpPr>
        <p:spPr>
          <a:xfrm>
            <a:off x="3003592" y="270722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2725929" y="244411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18</a:t>
            </a:r>
            <a:endParaRPr lang="ru-RU" sz="1600" b="1" dirty="0"/>
          </a:p>
        </p:txBody>
      </p:sp>
      <p:sp>
        <p:nvSpPr>
          <p:cNvPr id="43" name="Овал 42"/>
          <p:cNvSpPr/>
          <p:nvPr/>
        </p:nvSpPr>
        <p:spPr>
          <a:xfrm>
            <a:off x="5045924" y="438426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4902123" y="411179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19</a:t>
            </a:r>
            <a:endParaRPr lang="ru-RU" sz="1600" b="1" dirty="0"/>
          </a:p>
        </p:txBody>
      </p:sp>
      <p:sp>
        <p:nvSpPr>
          <p:cNvPr id="45" name="Овал 44"/>
          <p:cNvSpPr/>
          <p:nvPr/>
        </p:nvSpPr>
        <p:spPr>
          <a:xfrm>
            <a:off x="1042909" y="581040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905124" y="554785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20</a:t>
            </a:r>
            <a:endParaRPr lang="ru-RU" sz="1600" b="1" dirty="0"/>
          </a:p>
        </p:txBody>
      </p:sp>
      <p:sp>
        <p:nvSpPr>
          <p:cNvPr id="47" name="Овал 46"/>
          <p:cNvSpPr/>
          <p:nvPr/>
        </p:nvSpPr>
        <p:spPr>
          <a:xfrm>
            <a:off x="4656684" y="402278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4298741" y="384040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21</a:t>
            </a:r>
            <a:endParaRPr lang="ru-RU" sz="1600" b="1" dirty="0"/>
          </a:p>
        </p:txBody>
      </p:sp>
      <p:sp>
        <p:nvSpPr>
          <p:cNvPr id="49" name="Овал 48"/>
          <p:cNvSpPr/>
          <p:nvPr/>
        </p:nvSpPr>
        <p:spPr>
          <a:xfrm>
            <a:off x="2719596" y="286105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330131" y="268289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22</a:t>
            </a:r>
            <a:endParaRPr lang="ru-RU" sz="1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2658200" y="273050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10</a:t>
            </a:r>
            <a:endParaRPr lang="ru-RU" sz="1600" b="1" dirty="0"/>
          </a:p>
        </p:txBody>
      </p:sp>
      <p:sp>
        <p:nvSpPr>
          <p:cNvPr id="52" name="Овал 51"/>
          <p:cNvSpPr/>
          <p:nvPr/>
        </p:nvSpPr>
        <p:spPr>
          <a:xfrm>
            <a:off x="4103708" y="389308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3842537" y="365089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23</a:t>
            </a:r>
            <a:endParaRPr lang="ru-RU" sz="1600" b="1" dirty="0"/>
          </a:p>
        </p:txBody>
      </p:sp>
      <p:sp>
        <p:nvSpPr>
          <p:cNvPr id="54" name="Овал 53"/>
          <p:cNvSpPr/>
          <p:nvPr/>
        </p:nvSpPr>
        <p:spPr>
          <a:xfrm>
            <a:off x="1092648" y="542316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1142443" y="530939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24</a:t>
            </a:r>
            <a:endParaRPr lang="ru-RU" sz="1600" b="1" dirty="0"/>
          </a:p>
        </p:txBody>
      </p:sp>
      <p:sp>
        <p:nvSpPr>
          <p:cNvPr id="56" name="Овал 55"/>
          <p:cNvSpPr/>
          <p:nvPr/>
        </p:nvSpPr>
        <p:spPr>
          <a:xfrm>
            <a:off x="4075823" y="316458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4110651" y="312486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25</a:t>
            </a:r>
            <a:endParaRPr lang="ru-RU" sz="1600" b="1" dirty="0"/>
          </a:p>
        </p:txBody>
      </p:sp>
      <p:sp>
        <p:nvSpPr>
          <p:cNvPr id="58" name="Овал 57"/>
          <p:cNvSpPr/>
          <p:nvPr/>
        </p:nvSpPr>
        <p:spPr>
          <a:xfrm>
            <a:off x="1648166" y="161405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1732435" y="149321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26</a:t>
            </a:r>
            <a:endParaRPr lang="ru-RU" sz="1600" b="1" dirty="0"/>
          </a:p>
        </p:txBody>
      </p:sp>
      <p:sp>
        <p:nvSpPr>
          <p:cNvPr id="60" name="Овал 59"/>
          <p:cNvSpPr/>
          <p:nvPr/>
        </p:nvSpPr>
        <p:spPr>
          <a:xfrm>
            <a:off x="3723063" y="315626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3545789" y="318997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27</a:t>
            </a:r>
            <a:endParaRPr lang="ru-RU" sz="1600" b="1" dirty="0"/>
          </a:p>
        </p:txBody>
      </p:sp>
      <p:sp>
        <p:nvSpPr>
          <p:cNvPr id="62" name="Овал 61"/>
          <p:cNvSpPr/>
          <p:nvPr/>
        </p:nvSpPr>
        <p:spPr>
          <a:xfrm>
            <a:off x="4003330" y="556101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3755986" y="535225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28</a:t>
            </a:r>
            <a:endParaRPr lang="ru-RU" sz="1600" b="1" dirty="0"/>
          </a:p>
        </p:txBody>
      </p:sp>
      <p:sp>
        <p:nvSpPr>
          <p:cNvPr id="64" name="Овал 63"/>
          <p:cNvSpPr/>
          <p:nvPr/>
        </p:nvSpPr>
        <p:spPr>
          <a:xfrm>
            <a:off x="3494742" y="3226927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3119632" y="320879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29</a:t>
            </a:r>
            <a:endParaRPr lang="ru-RU" sz="1600" b="1" dirty="0"/>
          </a:p>
        </p:txBody>
      </p:sp>
      <p:sp>
        <p:nvSpPr>
          <p:cNvPr id="66" name="Овал 65"/>
          <p:cNvSpPr/>
          <p:nvPr/>
        </p:nvSpPr>
        <p:spPr>
          <a:xfrm>
            <a:off x="3290698" y="299764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>
            <a:off x="3138833" y="27250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29</a:t>
            </a:r>
            <a:endParaRPr lang="ru-RU" sz="1600" b="1" dirty="0"/>
          </a:p>
        </p:txBody>
      </p:sp>
      <p:sp>
        <p:nvSpPr>
          <p:cNvPr id="68" name="Овал 67"/>
          <p:cNvSpPr/>
          <p:nvPr/>
        </p:nvSpPr>
        <p:spPr>
          <a:xfrm>
            <a:off x="4798415" y="400968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4665149" y="375653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30</a:t>
            </a:r>
            <a:endParaRPr lang="ru-RU" sz="1600" b="1" dirty="0"/>
          </a:p>
        </p:txBody>
      </p:sp>
      <p:sp>
        <p:nvSpPr>
          <p:cNvPr id="70" name="Овал 69"/>
          <p:cNvSpPr/>
          <p:nvPr/>
        </p:nvSpPr>
        <p:spPr>
          <a:xfrm>
            <a:off x="4531036" y="258779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4597482" y="250052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31</a:t>
            </a:r>
            <a:endParaRPr lang="ru-RU" sz="1600" b="1" dirty="0"/>
          </a:p>
        </p:txBody>
      </p:sp>
      <p:sp>
        <p:nvSpPr>
          <p:cNvPr id="72" name="Овал 71"/>
          <p:cNvSpPr/>
          <p:nvPr/>
        </p:nvSpPr>
        <p:spPr>
          <a:xfrm>
            <a:off x="3896464" y="327147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/>
          <p:cNvSpPr txBox="1"/>
          <p:nvPr/>
        </p:nvSpPr>
        <p:spPr>
          <a:xfrm>
            <a:off x="3794757" y="33138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31</a:t>
            </a:r>
            <a:endParaRPr lang="ru-RU" sz="1600" b="1" dirty="0"/>
          </a:p>
        </p:txBody>
      </p:sp>
      <p:sp>
        <p:nvSpPr>
          <p:cNvPr id="74" name="Овал 73"/>
          <p:cNvSpPr/>
          <p:nvPr/>
        </p:nvSpPr>
        <p:spPr>
          <a:xfrm>
            <a:off x="3303574" y="314904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2940751" y="306428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32</a:t>
            </a:r>
            <a:endParaRPr lang="ru-RU" sz="1600" b="1" dirty="0"/>
          </a:p>
        </p:txBody>
      </p:sp>
      <p:sp>
        <p:nvSpPr>
          <p:cNvPr id="76" name="Овал 75"/>
          <p:cNvSpPr/>
          <p:nvPr/>
        </p:nvSpPr>
        <p:spPr>
          <a:xfrm>
            <a:off x="4495251" y="241633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4439470" y="216643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33</a:t>
            </a:r>
          </a:p>
          <a:p>
            <a:endParaRPr lang="ru-RU" sz="1600" b="1" dirty="0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3220886" y="1776782"/>
            <a:ext cx="368741" cy="375342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3480231" y="1994584"/>
            <a:ext cx="242832" cy="100449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3756809" y="2132309"/>
            <a:ext cx="368741" cy="375342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2948301" y="1507942"/>
            <a:ext cx="235272" cy="241350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2781941" y="1186818"/>
            <a:ext cx="111531" cy="270367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626232" y="5093012"/>
            <a:ext cx="362219" cy="133333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234471" y="4959679"/>
            <a:ext cx="362219" cy="133333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4988352" y="6239167"/>
            <a:ext cx="515258" cy="3051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87" name="Таблица 86"/>
          <p:cNvGraphicFramePr>
            <a:graphicFrameLocks noGrp="1"/>
          </p:cNvGraphicFramePr>
          <p:nvPr>
            <p:extLst/>
          </p:nvPr>
        </p:nvGraphicFramePr>
        <p:xfrm>
          <a:off x="8037096" y="752978"/>
          <a:ext cx="4070464" cy="582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529">
                  <a:extLst>
                    <a:ext uri="{9D8B030D-6E8A-4147-A177-3AD203B41FA5}">
                      <a16:colId xmlns:a16="http://schemas.microsoft.com/office/drawing/2014/main" val="3446441887"/>
                    </a:ext>
                  </a:extLst>
                </a:gridCol>
                <a:gridCol w="2684554">
                  <a:extLst>
                    <a:ext uri="{9D8B030D-6E8A-4147-A177-3AD203B41FA5}">
                      <a16:colId xmlns:a16="http://schemas.microsoft.com/office/drawing/2014/main" val="3727426321"/>
                    </a:ext>
                  </a:extLst>
                </a:gridCol>
                <a:gridCol w="1011381">
                  <a:extLst>
                    <a:ext uri="{9D8B030D-6E8A-4147-A177-3AD203B41FA5}">
                      <a16:colId xmlns:a16="http://schemas.microsoft.com/office/drawing/2014/main" val="2457723088"/>
                    </a:ext>
                  </a:extLst>
                </a:gridCol>
              </a:tblGrid>
              <a:tr h="153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Название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Квартал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80" marR="5480" marT="548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295734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СНТ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Лоча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69:46:0090862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138169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Ржевского ГОВД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69:46:0070234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06441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СНТ№2 ПО «Электромеханика»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69:46:0080191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245598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№1 ПО «Электромеханика»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69:46:0080353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127504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маслоэкстракционного завода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69:46:0090219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4423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Коллективный сад РМЗ №3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69:46:0070108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88412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Коллективный сад по ул.Разина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69:46:0070610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632174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ХСМУ-2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69:46:0080167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477338"/>
                  </a:ext>
                </a:extLst>
              </a:tr>
              <a:tr h="301201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Коллективный сад Управления сельского хозяйства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69:46:0080186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721298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СМП-626 «Строитель»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69:46:0080162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127857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Коллективный сад «Строитель»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69:46:0080166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881737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ст. Ржев-1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69:46:0080164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8920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№1 ПО «Ржевбашкран»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69:46:0080350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596769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«Скорая помощь»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69:46:0080166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380565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«Мелихово»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69:46:0090316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3648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«Медик»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69:46:0080185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067588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Льночесальной фабрики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69:46:0090308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581476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НГЧ-16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69:46:0080178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445384"/>
                  </a:ext>
                </a:extLst>
              </a:tr>
              <a:tr h="301201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завода ПО «Ржевбашкран» «Восточный-3»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69:46:0080360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558646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«Надежда» завода АТЭ-3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69:46:0090405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775366"/>
                  </a:ext>
                </a:extLst>
              </a:tr>
              <a:tr h="301201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завода ПО «Ржевбашкран» «Восточный-2»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69:46:0080364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591177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вагонного депо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69:46:0070205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346002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«Березка «в/ч №26276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69:46:0080362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10155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«Железнодорожник»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69:46:0090325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262877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№3 ПО «Электромеханика»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69:46:0080193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264012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Ремонтно-механического завода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69:46:0070102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635714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Пожарной охраны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69:46:0080198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696783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№1 Завода АТЭ-3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69:46:0090845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309620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учреждения ОН-55/7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69:46:0070234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714099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№4 ПО "Электромеханика"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69:46:0080364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173462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«Мичуринец»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69:46:0080189 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286740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Добровольного пожарного общества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69:46:0080167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455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СНТ Женской консультации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69:46:0080166</a:t>
                      </a:r>
                    </a:p>
                  </a:txBody>
                  <a:tcPr marL="5480" marR="5480" marT="548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51392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9055" t="25025" r="30125" b="13416"/>
          <a:stretch/>
        </p:blipFill>
        <p:spPr>
          <a:xfrm>
            <a:off x="82916" y="967570"/>
            <a:ext cx="7876477" cy="5366645"/>
          </a:xfrm>
          <a:prstGeom prst="rect">
            <a:avLst/>
          </a:prstGeom>
        </p:spPr>
      </p:pic>
      <p:graphicFrame>
        <p:nvGraphicFramePr>
          <p:cNvPr id="86" name="Таблица 85"/>
          <p:cNvGraphicFramePr>
            <a:graphicFrameLocks noGrp="1"/>
          </p:cNvGraphicFramePr>
          <p:nvPr>
            <p:extLst/>
          </p:nvPr>
        </p:nvGraphicFramePr>
        <p:xfrm>
          <a:off x="5419898" y="752978"/>
          <a:ext cx="2552436" cy="140087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90775">
                  <a:extLst>
                    <a:ext uri="{9D8B030D-6E8A-4147-A177-3AD203B41FA5}">
                      <a16:colId xmlns:a16="http://schemas.microsoft.com/office/drawing/2014/main" val="3312005695"/>
                    </a:ext>
                  </a:extLst>
                </a:gridCol>
                <a:gridCol w="1203855">
                  <a:extLst>
                    <a:ext uri="{9D8B030D-6E8A-4147-A177-3AD203B41FA5}">
                      <a16:colId xmlns:a16="http://schemas.microsoft.com/office/drawing/2014/main" val="1787469972"/>
                    </a:ext>
                  </a:extLst>
                </a:gridCol>
                <a:gridCol w="1157806">
                  <a:extLst>
                    <a:ext uri="{9D8B030D-6E8A-4147-A177-3AD203B41FA5}">
                      <a16:colId xmlns:a16="http://schemas.microsoft.com/office/drawing/2014/main" val="2660742808"/>
                    </a:ext>
                  </a:extLst>
                </a:gridCol>
              </a:tblGrid>
              <a:tr h="200875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endParaRPr lang="ru-RU" sz="1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Квартал</a:t>
                      </a:r>
                      <a:endParaRPr lang="ru-RU" sz="1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237790"/>
                  </a:ext>
                </a:extLst>
              </a:tr>
              <a:tr h="165050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Коллективный Сад "Холынка"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69:46:0080159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82551"/>
                  </a:ext>
                </a:extLst>
              </a:tr>
              <a:tr h="165050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с/т «Восточный-4»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69:46:0080373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798364"/>
                  </a:ext>
                </a:extLst>
              </a:tr>
              <a:tr h="165050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Коллективный Сад Кирпичного завода (СНТ "Заря«)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69:46:0070114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92595"/>
                  </a:ext>
                </a:extLst>
              </a:tr>
              <a:tr h="165050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dirty="0" smtClean="0">
                          <a:effectLst/>
                        </a:rPr>
                        <a:t>СНТ</a:t>
                      </a:r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«Смородинка»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69:27:0331701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301701"/>
                  </a:ext>
                </a:extLst>
              </a:tr>
              <a:tr h="165050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с/т "Нижний Бор"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69:27:0331703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796513"/>
                  </a:ext>
                </a:extLst>
              </a:tr>
            </a:tbl>
          </a:graphicData>
        </a:graphic>
      </p:graphicFrame>
      <p:sp>
        <p:nvSpPr>
          <p:cNvPr id="90" name="Овал 89"/>
          <p:cNvSpPr/>
          <p:nvPr/>
        </p:nvSpPr>
        <p:spPr>
          <a:xfrm>
            <a:off x="3434567" y="315247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3379053" y="303544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34</a:t>
            </a:r>
            <a:endParaRPr lang="ru-RU" sz="16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5398214" y="433596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35</a:t>
            </a:r>
            <a:endParaRPr lang="ru-RU" sz="1600" b="1" dirty="0"/>
          </a:p>
        </p:txBody>
      </p:sp>
      <p:sp>
        <p:nvSpPr>
          <p:cNvPr id="95" name="Овал 94"/>
          <p:cNvSpPr/>
          <p:nvPr/>
        </p:nvSpPr>
        <p:spPr>
          <a:xfrm>
            <a:off x="5441264" y="462906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2029982" y="186989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4504887" y="559243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4655727" y="569932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2069341" y="176932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36</a:t>
            </a:r>
            <a:endParaRPr lang="ru-RU" sz="16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4508618" y="536724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37</a:t>
            </a:r>
            <a:endParaRPr lang="ru-RU" sz="16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4712312" y="561834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38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786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Конаковский муниципальный округ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3984452" y="1077717"/>
          <a:ext cx="3453996" cy="54195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264">
                  <a:extLst>
                    <a:ext uri="{9D8B030D-6E8A-4147-A177-3AD203B41FA5}">
                      <a16:colId xmlns:a16="http://schemas.microsoft.com/office/drawing/2014/main" val="1487717926"/>
                    </a:ext>
                  </a:extLst>
                </a:gridCol>
                <a:gridCol w="1698448">
                  <a:extLst>
                    <a:ext uri="{9D8B030D-6E8A-4147-A177-3AD203B41FA5}">
                      <a16:colId xmlns:a16="http://schemas.microsoft.com/office/drawing/2014/main" val="2651852300"/>
                    </a:ext>
                  </a:extLst>
                </a:gridCol>
                <a:gridCol w="1453284">
                  <a:extLst>
                    <a:ext uri="{9D8B030D-6E8A-4147-A177-3AD203B41FA5}">
                      <a16:colId xmlns:a16="http://schemas.microsoft.com/office/drawing/2014/main" val="3802304806"/>
                    </a:ext>
                  </a:extLst>
                </a:gridCol>
              </a:tblGrid>
              <a:tr h="257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Квартал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534132"/>
                  </a:ext>
                </a:extLst>
              </a:tr>
              <a:tr h="2114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"Волга-1 (№1 КГРЭС)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69:43:0070205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914901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сад. коопер. №2 Конаковский ГРЭС (правопреемник снт Грэс-2)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69:43:0070213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444480"/>
                  </a:ext>
                </a:extLst>
              </a:tr>
              <a:tr h="257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№3 КГРЭС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69:43:0070958, 69:43:0070977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82171"/>
                  </a:ext>
                </a:extLst>
              </a:tr>
              <a:tr h="3143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"Мошковец" (ГРЭС-4)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69:43:0070112- 69:43:0070113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84011"/>
                  </a:ext>
                </a:extLst>
              </a:tr>
              <a:tr h="257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№5 (с/т №5 ГРЭС)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69:43:0070115-69:43:0070119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01500"/>
                  </a:ext>
                </a:extLst>
              </a:tr>
              <a:tr h="257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№6 (с/т №6 ГРЭС)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</a:rPr>
                        <a:t>69:43:0070120,</a:t>
                      </a:r>
                      <a:endParaRPr lang="ru-RU" sz="1000" b="0" i="0" u="none" strike="noStrike" dirty="0" smtClean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69:43:0070121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16866"/>
                  </a:ext>
                </a:extLst>
              </a:tr>
              <a:tr h="3975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№7 (снт №7 Мошковского залива)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69:43:0070122-69:43:0070125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399143"/>
                  </a:ext>
                </a:extLst>
              </a:tr>
              <a:tr h="3574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№ 8 "Ордена Ленина КГРЭС"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69:43:0070126,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69:43:0070127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085902"/>
                  </a:ext>
                </a:extLst>
              </a:tr>
              <a:tr h="257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"Дружба"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69:43:0070959,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69:43:0070976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352196"/>
                  </a:ext>
                </a:extLst>
              </a:tr>
              <a:tr h="2110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"Связист"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69:43:0070856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767692"/>
                  </a:ext>
                </a:extLst>
              </a:tr>
              <a:tr h="2244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"Тяговая подстанция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69:43:0070857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286631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"Отдых"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69:43:0070744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698935"/>
                  </a:ext>
                </a:extLst>
              </a:tr>
              <a:tr h="257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"Юбилейное"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69:43:0070106-69:43:0070110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67883"/>
                  </a:ext>
                </a:extLst>
              </a:tr>
              <a:tr h="257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"Никулинки"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</a:rPr>
                        <a:t>69:43:0070302, 69:43:0070303</a:t>
                      </a:r>
                      <a:endParaRPr lang="ru-RU" sz="1000" b="0" i="0" u="none" strike="noStrike" dirty="0" smtClean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850603"/>
                  </a:ext>
                </a:extLst>
              </a:tr>
              <a:tr h="257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15</a:t>
                      </a:r>
                      <a:endParaRPr lang="ru-RU" sz="1000" b="0" i="0" u="none" strike="noStrike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"Малиновка"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69:43:0070304-69:43:0070308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801399"/>
                  </a:ext>
                </a:extLst>
              </a:tr>
              <a:tr h="1677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</a:t>
                      </a:r>
                      <a:r>
                        <a:rPr lang="ru-RU" sz="1000" u="none" strike="noStrike" dirty="0">
                          <a:effectLst/>
                        </a:rPr>
                        <a:t>"Волга-3"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69:43:0070212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901511"/>
                  </a:ext>
                </a:extLst>
              </a:tr>
              <a:tr h="1677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СНТ "Весна"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69:43:0070975, 69:43:0070960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715552"/>
                  </a:ext>
                </a:extLst>
              </a:tr>
            </a:tbl>
          </a:graphicData>
        </a:graphic>
      </p:graphicFrame>
      <p:sp>
        <p:nvSpPr>
          <p:cNvPr id="1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fld id="{2AEBC476-9252-C343-9FCE-489A77E2EA66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7717"/>
            <a:ext cx="3983124" cy="54151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9934" y="734647"/>
            <a:ext cx="1823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город Конаково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7120" y="2302625"/>
            <a:ext cx="4614606" cy="4190247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7477638" y="1073201"/>
          <a:ext cx="4574088" cy="1196174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008252">
                  <a:extLst>
                    <a:ext uri="{9D8B030D-6E8A-4147-A177-3AD203B41FA5}">
                      <a16:colId xmlns:a16="http://schemas.microsoft.com/office/drawing/2014/main" val="3312005695"/>
                    </a:ext>
                  </a:extLst>
                </a:gridCol>
                <a:gridCol w="2293270">
                  <a:extLst>
                    <a:ext uri="{9D8B030D-6E8A-4147-A177-3AD203B41FA5}">
                      <a16:colId xmlns:a16="http://schemas.microsoft.com/office/drawing/2014/main" val="1787469972"/>
                    </a:ext>
                  </a:extLst>
                </a:gridCol>
                <a:gridCol w="1272566">
                  <a:extLst>
                    <a:ext uri="{9D8B030D-6E8A-4147-A177-3AD203B41FA5}">
                      <a16:colId xmlns:a16="http://schemas.microsoft.com/office/drawing/2014/main" val="2660742808"/>
                    </a:ext>
                  </a:extLst>
                </a:gridCol>
              </a:tblGrid>
              <a:tr h="246789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Номер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Квартал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237790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СНТ «Козловский садовод» тер </a:t>
                      </a:r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69:15:0230122</a:t>
                      </a:r>
                      <a:endParaRPr lang="ru-RU" sz="1000" b="0" i="0" u="none" strike="noStrike" dirty="0">
                        <a:solidFill>
                          <a:srgbClr val="008C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82551"/>
                  </a:ext>
                </a:extLst>
              </a:tr>
              <a:tr h="315883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снт "Волжанка"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69:15:0132403, 404,405, 401, 402, 407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798364"/>
                  </a:ext>
                </a:extLst>
              </a:tr>
              <a:tr h="216132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снт "Волжанка"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69:15:0000017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925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снт "Яблонька"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69:15:0133001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58507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618959" y="782406"/>
            <a:ext cx="4417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пгт Козлово, пгт Радченко, дер. Алексино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653550" y="3362535"/>
            <a:ext cx="99753" cy="99753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447404" y="302398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19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653550" y="5368673"/>
            <a:ext cx="99753" cy="99753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447404" y="503011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18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921721" y="4026666"/>
            <a:ext cx="99753" cy="99753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715575" y="368811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20</a:t>
            </a:r>
            <a:endParaRPr lang="ru-RU" sz="1600" dirty="0">
              <a:solidFill>
                <a:srgbClr val="0000FF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23815" y="6564345"/>
            <a:ext cx="423949" cy="0"/>
          </a:xfrm>
          <a:prstGeom prst="line">
            <a:avLst/>
          </a:prstGeom>
          <a:ln w="5715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2947" y="6363053"/>
            <a:ext cx="229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sz="1200" dirty="0" smtClean="0"/>
              <a:t>Магистральный газопровод</a:t>
            </a:r>
            <a:endParaRPr lang="ru-RU" sz="1200" dirty="0"/>
          </a:p>
        </p:txBody>
      </p:sp>
      <p:sp>
        <p:nvSpPr>
          <p:cNvPr id="19" name="Овал 18"/>
          <p:cNvSpPr/>
          <p:nvPr/>
        </p:nvSpPr>
        <p:spPr>
          <a:xfrm>
            <a:off x="8773563" y="3399286"/>
            <a:ext cx="99753" cy="99753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705591" y="310018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21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518379" y="5762142"/>
            <a:ext cx="99753" cy="99753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234694" y="579363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17</a:t>
            </a:r>
            <a:endParaRPr lang="ru-RU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Городской округ </a:t>
            </a:r>
            <a:r>
              <a:rPr lang="ru-RU" dirty="0" smtClean="0"/>
              <a:t>город Торжок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65076" y="774190"/>
          <a:ext cx="4679520" cy="579286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38473">
                  <a:extLst>
                    <a:ext uri="{9D8B030D-6E8A-4147-A177-3AD203B41FA5}">
                      <a16:colId xmlns:a16="http://schemas.microsoft.com/office/drawing/2014/main" val="3562056125"/>
                    </a:ext>
                  </a:extLst>
                </a:gridCol>
                <a:gridCol w="1821305">
                  <a:extLst>
                    <a:ext uri="{9D8B030D-6E8A-4147-A177-3AD203B41FA5}">
                      <a16:colId xmlns:a16="http://schemas.microsoft.com/office/drawing/2014/main" val="1787469972"/>
                    </a:ext>
                  </a:extLst>
                </a:gridCol>
                <a:gridCol w="2519742">
                  <a:extLst>
                    <a:ext uri="{9D8B030D-6E8A-4147-A177-3AD203B41FA5}">
                      <a16:colId xmlns:a16="http://schemas.microsoft.com/office/drawing/2014/main" val="2660742808"/>
                    </a:ext>
                  </a:extLst>
                </a:gridCol>
              </a:tblGrid>
              <a:tr h="240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Квартал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4" marR="7554" marT="7554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237790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«Вагонник-1»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69:47:0100304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511655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«Вагонник-2»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69:47:0100307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82551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«Вагонник-3»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69:47:0100312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611411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«Вагонник-4»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69:47:0100314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535003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«ГЖУ-3»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69:47:0100306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88136"/>
                  </a:ext>
                </a:extLst>
              </a:tr>
              <a:tr h="34175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«Железнодорожник-1»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69:47:0170109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262044"/>
                  </a:ext>
                </a:extLst>
              </a:tr>
              <a:tr h="34175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«Железнодорожник-2»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69:47:0170111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097695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«Кожевник-1»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69:47:0090106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215645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«Кожевник-2»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69:47:0150208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67990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«Кожевник-3»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69:47:0170107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036447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«Коммунальник»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69:47:0090205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719628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«Коммунальник-2»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69:47:0090207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208108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kern="1200" dirty="0">
                          <a:effectLst/>
                        </a:rPr>
                        <a:t>ст «Марс»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69:47:0090211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016873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kern="1200" dirty="0">
                          <a:effectLst/>
                        </a:rPr>
                        <a:t>ст «Машиностроитель-1»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69:47:0080401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454029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kern="1200" dirty="0" smtClean="0">
                          <a:effectLst/>
                        </a:rPr>
                        <a:t>ст </a:t>
                      </a:r>
                      <a:r>
                        <a:rPr lang="ru-RU" sz="1000" u="none" strike="noStrike" kern="1200" dirty="0">
                          <a:effectLst/>
                        </a:rPr>
                        <a:t>«Машиностроитель-5»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69:47:0080303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725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«Механический-1»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69:47:0100316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840746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«Механический-2»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69:47:0100315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6304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>
                          <a:effectLst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«Обувщик-1»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69:47:0170104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67574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«Обувщик-2»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69:47:0170105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578930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«Полиграфист-1»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69:47:0170101,69:47:0170102,69:47:0170103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025474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kern="1200" dirty="0">
                          <a:effectLst/>
                        </a:rPr>
                        <a:t>ст «Радуга»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69:47:0140104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65628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>
                          <a:effectLst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«Связист»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69:47:0150206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633579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 smtClean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kern="1200" dirty="0">
                          <a:effectLst/>
                        </a:rPr>
                        <a:t>ст «Строитель-1»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69:47:0170108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428839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 smtClean="0">
                          <a:effectLst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«Транспортник-1»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69:47:0080103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386830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 smtClean="0">
                          <a:effectLst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«Транспортник-2»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69:47:0080102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869456"/>
                  </a:ext>
                </a:extLst>
              </a:tr>
              <a:tr h="25031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000" u="none" strike="noStrike" dirty="0" smtClean="0">
                          <a:effectLst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1000" u="none" strike="noStrike" dirty="0" smtClean="0">
                          <a:effectLst/>
                        </a:rPr>
                        <a:t>СНТ</a:t>
                      </a:r>
                      <a:r>
                        <a:rPr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000" u="none" strike="noStrike" kern="1200" dirty="0">
                          <a:effectLst/>
                        </a:rPr>
                        <a:t>«Хлебоприемное предприятие»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69:47:0100309,69:47:0100310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257345"/>
                  </a:ext>
                </a:extLst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4414059" y="552796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90468" y="526101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6</a:t>
            </a:r>
            <a:endParaRPr lang="ru-RU" sz="1600" b="1" dirty="0"/>
          </a:p>
        </p:txBody>
      </p:sp>
      <p:sp>
        <p:nvSpPr>
          <p:cNvPr id="9" name="Овал 8"/>
          <p:cNvSpPr/>
          <p:nvPr/>
        </p:nvSpPr>
        <p:spPr>
          <a:xfrm>
            <a:off x="3743498" y="3054446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087884" y="374646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8</a:t>
            </a:r>
            <a:endParaRPr lang="ru-RU" sz="1600" b="1" dirty="0"/>
          </a:p>
        </p:txBody>
      </p:sp>
      <p:sp>
        <p:nvSpPr>
          <p:cNvPr id="11" name="Овал 10"/>
          <p:cNvSpPr/>
          <p:nvPr/>
        </p:nvSpPr>
        <p:spPr>
          <a:xfrm>
            <a:off x="3812771" y="3164378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15027" y="292614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5</a:t>
            </a:r>
            <a:endParaRPr lang="ru-RU" sz="1600" b="1" dirty="0"/>
          </a:p>
        </p:txBody>
      </p:sp>
      <p:sp>
        <p:nvSpPr>
          <p:cNvPr id="13" name="Овал 12"/>
          <p:cNvSpPr/>
          <p:nvPr/>
        </p:nvSpPr>
        <p:spPr>
          <a:xfrm>
            <a:off x="3848793" y="298228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834938" y="304957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</a:t>
            </a:r>
            <a:endParaRPr lang="ru-RU" sz="1600" b="1" dirty="0"/>
          </a:p>
        </p:txBody>
      </p:sp>
      <p:sp>
        <p:nvSpPr>
          <p:cNvPr id="15" name="Овал 14"/>
          <p:cNvSpPr/>
          <p:nvPr/>
        </p:nvSpPr>
        <p:spPr>
          <a:xfrm>
            <a:off x="3848793" y="284314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902450" y="287915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95162" y="27236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3</a:t>
            </a:r>
            <a:endParaRPr lang="ru-RU" sz="1600" b="1" dirty="0"/>
          </a:p>
        </p:txBody>
      </p:sp>
      <p:sp>
        <p:nvSpPr>
          <p:cNvPr id="18" name="Овал 17"/>
          <p:cNvSpPr/>
          <p:nvPr/>
        </p:nvSpPr>
        <p:spPr>
          <a:xfrm>
            <a:off x="3874467" y="268717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937462" y="257603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4</a:t>
            </a:r>
            <a:endParaRPr lang="ru-RU" sz="1600" b="1" dirty="0"/>
          </a:p>
        </p:txBody>
      </p:sp>
      <p:sp>
        <p:nvSpPr>
          <p:cNvPr id="20" name="Овал 19"/>
          <p:cNvSpPr/>
          <p:nvPr/>
        </p:nvSpPr>
        <p:spPr>
          <a:xfrm>
            <a:off x="4414059" y="565265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176126" y="559030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7</a:t>
            </a:r>
            <a:endParaRPr lang="ru-RU" sz="1600" b="1" dirty="0"/>
          </a:p>
        </p:txBody>
      </p:sp>
      <p:sp>
        <p:nvSpPr>
          <p:cNvPr id="23" name="Овал 22"/>
          <p:cNvSpPr/>
          <p:nvPr/>
        </p:nvSpPr>
        <p:spPr>
          <a:xfrm>
            <a:off x="2174779" y="402267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473038" y="3684115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285619" y="3226723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377059" y="332578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091001" y="3853392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392494" y="263937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813375" y="2198814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979446" y="251681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549945" y="559956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386364" y="340790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9</a:t>
            </a:r>
            <a:endParaRPr lang="ru-RU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516280" y="534845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10</a:t>
            </a:r>
            <a:endParaRPr lang="ru-RU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433215" y="3226723"/>
            <a:ext cx="400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11</a:t>
            </a:r>
            <a:endParaRPr lang="ru-RU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153347" y="288816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12</a:t>
            </a:r>
            <a:endParaRPr lang="ru-RU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101894" y="368411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13</a:t>
            </a:r>
            <a:endParaRPr lang="ru-RU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247589" y="237173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14</a:t>
            </a:r>
            <a:endParaRPr lang="ru-RU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667687" y="192726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15</a:t>
            </a:r>
            <a:endParaRPr lang="ru-RU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699669" y="2232316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16,17</a:t>
            </a:r>
            <a:endParaRPr lang="ru-RU" sz="1600" b="1" dirty="0"/>
          </a:p>
        </p:txBody>
      </p:sp>
      <p:sp>
        <p:nvSpPr>
          <p:cNvPr id="41" name="Овал 40"/>
          <p:cNvSpPr/>
          <p:nvPr/>
        </p:nvSpPr>
        <p:spPr>
          <a:xfrm>
            <a:off x="4502494" y="5853025"/>
            <a:ext cx="96054" cy="99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411121" y="3746460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4504169" y="542971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5017633" y="281186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888099" y="284314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3741783" y="2871939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2123091" y="349626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22</a:t>
            </a:r>
            <a:endParaRPr lang="ru-RU" sz="1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503289" y="5697241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18-20</a:t>
            </a:r>
            <a:endParaRPr lang="ru-RU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450378" y="512957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23</a:t>
            </a:r>
            <a:endParaRPr lang="ru-RU" sz="1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4611065" y="258759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2</a:t>
            </a:r>
            <a:r>
              <a:rPr lang="ru-RU" sz="1600" b="1" dirty="0" smtClean="0"/>
              <a:t>5</a:t>
            </a:r>
            <a:endParaRPr lang="ru-RU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873992" y="253244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24</a:t>
            </a:r>
            <a:endParaRPr lang="ru-RU" sz="16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3425293" y="265605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26</a:t>
            </a:r>
            <a:endParaRPr lang="ru-RU" sz="1600" b="1" dirty="0"/>
          </a:p>
        </p:txBody>
      </p:sp>
      <p:sp>
        <p:nvSpPr>
          <p:cNvPr id="54" name="Овал 53"/>
          <p:cNvSpPr/>
          <p:nvPr/>
        </p:nvSpPr>
        <p:spPr>
          <a:xfrm>
            <a:off x="3267375" y="3384661"/>
            <a:ext cx="124691" cy="124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3104892" y="310697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21</a:t>
            </a:r>
            <a:endParaRPr lang="ru-RU" sz="1600" b="1" dirty="0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826535" y="1163169"/>
            <a:ext cx="61564" cy="306618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4938066" y="1367658"/>
            <a:ext cx="141912" cy="58657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5017633" y="1429382"/>
            <a:ext cx="68925" cy="408024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049529" y="1765798"/>
            <a:ext cx="92795" cy="466518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5113590" y="2091882"/>
            <a:ext cx="98547" cy="185020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5185507" y="2232316"/>
            <a:ext cx="153642" cy="5226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382332" y="2202258"/>
            <a:ext cx="232652" cy="732026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710526" y="2895939"/>
            <a:ext cx="169779" cy="71893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5893870" y="3005287"/>
            <a:ext cx="84688" cy="160638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H="1">
            <a:off x="5614818" y="3195934"/>
            <a:ext cx="362429" cy="719803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/>
          <a:srcRect l="19122" t="25088" r="34825" b="11910"/>
          <a:stretch/>
        </p:blipFill>
        <p:spPr>
          <a:xfrm>
            <a:off x="187052" y="900814"/>
            <a:ext cx="7025234" cy="55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2.xml><?xml version="1.0" encoding="utf-8"?>
<a:theme xmlns:a="http://schemas.openxmlformats.org/drawingml/2006/main" name="5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3.xml><?xml version="1.0" encoding="utf-8"?>
<a:theme xmlns:a="http://schemas.openxmlformats.org/drawingml/2006/main" name="6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4.xml><?xml version="1.0" encoding="utf-8"?>
<a:theme xmlns:a="http://schemas.openxmlformats.org/drawingml/2006/main" name="7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5.xml><?xml version="1.0" encoding="utf-8"?>
<a:theme xmlns:a="http://schemas.openxmlformats.org/drawingml/2006/main" name="Шаблон">
  <a:themeElements>
    <a:clrScheme name="Другая 1">
      <a:dk1>
        <a:srgbClr val="000000"/>
      </a:dk1>
      <a:lt1>
        <a:srgbClr val="FFFFFF"/>
      </a:lt1>
      <a:dk2>
        <a:srgbClr val="008CFF"/>
      </a:dk2>
      <a:lt2>
        <a:srgbClr val="ECF3FA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4AFFC3"/>
      </a:accent5>
      <a:accent6>
        <a:srgbClr val="FFC000"/>
      </a:accent6>
      <a:hlink>
        <a:srgbClr val="E17900"/>
      </a:hlink>
      <a:folHlink>
        <a:srgbClr val="4C4D4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7.xml><?xml version="1.0" encoding="utf-8"?>
<a:theme xmlns:a="http://schemas.openxmlformats.org/drawingml/2006/main" name="9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8.xml><?xml version="1.0" encoding="utf-8"?>
<a:theme xmlns:a="http://schemas.openxmlformats.org/drawingml/2006/main" name="10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Госдума Сборка 27.06 версия 3 15-22 [Autosaved]</Template>
  <TotalTime>10770</TotalTime>
  <Words>2088</Words>
  <Application>Microsoft Office PowerPoint</Application>
  <PresentationFormat>Широкоэкранный</PresentationFormat>
  <Paragraphs>870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Arial</vt:lpstr>
      <vt:lpstr>Arial Narrow</vt:lpstr>
      <vt:lpstr>Calibri</vt:lpstr>
      <vt:lpstr>Inter</vt:lpstr>
      <vt:lpstr>Times New Roman</vt:lpstr>
      <vt:lpstr>Trebuchet MS</vt:lpstr>
      <vt:lpstr>4_Шаблон</vt:lpstr>
      <vt:lpstr>5_Шаблон</vt:lpstr>
      <vt:lpstr>6_Шаблон</vt:lpstr>
      <vt:lpstr>7_Шаблон</vt:lpstr>
      <vt:lpstr>Шаблон</vt:lpstr>
      <vt:lpstr>8_Шаблон</vt:lpstr>
      <vt:lpstr>9_Шаблон</vt:lpstr>
      <vt:lpstr>10_Шаблон</vt:lpstr>
      <vt:lpstr>think-cell Slide</vt:lpstr>
      <vt:lpstr> Перечень садоводческих некоммерческих товариществ, расположенных в границах населенных пунктов Тверской области </vt:lpstr>
      <vt:lpstr>Бологовский муниципальный округ</vt:lpstr>
      <vt:lpstr>Калининский муниципальный округ</vt:lpstr>
      <vt:lpstr>Городской округ город Тверь (частично газифицированные снт)</vt:lpstr>
      <vt:lpstr>Городской округ город Тверь (негазифицированные снт)</vt:lpstr>
      <vt:lpstr>Кимрский муниципальный округ</vt:lpstr>
      <vt:lpstr>Ржевский муниципальный округ</vt:lpstr>
      <vt:lpstr>Конаковский муниципальный округ</vt:lpstr>
      <vt:lpstr>Городской округ город Торжок</vt:lpstr>
      <vt:lpstr>Лихославльский муниципальный округ</vt:lpstr>
      <vt:lpstr>поселок Калашниково</vt:lpstr>
      <vt:lpstr>Вышневолоцкий муниципальный округ</vt:lpstr>
      <vt:lpstr>Осташковский городской округ</vt:lpstr>
      <vt:lpstr>Калязинский муниципальный округ</vt:lpstr>
      <vt:lpstr>Спасибо за внимание!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dddddd</dc:creator>
  <cp:lastModifiedBy>tma</cp:lastModifiedBy>
  <cp:revision>605</cp:revision>
  <cp:lastPrinted>2024-04-24T14:45:14Z</cp:lastPrinted>
  <dcterms:created xsi:type="dcterms:W3CDTF">2023-06-29T12:06:41Z</dcterms:created>
  <dcterms:modified xsi:type="dcterms:W3CDTF">2024-07-08T09:29:15Z</dcterms:modified>
</cp:coreProperties>
</file>