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1" r:id="rId4"/>
    <p:sldId id="263" r:id="rId5"/>
    <p:sldId id="294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2" r:id="rId14"/>
    <p:sldId id="286" r:id="rId15"/>
    <p:sldId id="288" r:id="rId16"/>
    <p:sldId id="290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53" autoAdjust="0"/>
    <p:restoredTop sz="94660"/>
  </p:normalViewPr>
  <p:slideViewPr>
    <p:cSldViewPr>
      <p:cViewPr>
        <p:scale>
          <a:sx n="96" d="100"/>
          <a:sy n="96" d="100"/>
        </p:scale>
        <p:origin x="-21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993630573249939E-2"/>
          <c:y val="4.5011491883905103E-2"/>
          <c:w val="0.51943192998808951"/>
          <c:h val="0.75658411829686023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ПЭВМ</c:v>
                </c:pt>
              </c:strCache>
            </c:strRef>
          </c:tx>
          <c:spPr>
            <a:solidFill>
              <a:srgbClr val="0070C0"/>
            </a:solidFill>
          </c:spPr>
          <c:invertIfNegative val="1"/>
          <c:cat>
            <c:strRef>
              <c:f>Лист1!$A$2</c:f>
              <c:strCache>
                <c:ptCount val="1"/>
                <c:pt idx="0">
                  <c:v>средства ОВТ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принтеры</c:v>
                </c:pt>
              </c:strCache>
            </c:strRef>
          </c:tx>
          <c:spPr>
            <a:solidFill>
              <a:srgbClr val="FA3C41"/>
            </a:solidFill>
          </c:spPr>
          <c:invertIfNegative val="1"/>
          <c:dLbls>
            <c:dLbl>
              <c:idx val="0"/>
              <c:delete val="1"/>
            </c:dLbl>
            <c:dLbl>
              <c:idx val="1"/>
              <c:layout>
                <c:manualLayout>
                  <c:x val="3.5964691712231192E-3"/>
                  <c:y val="1.029329597195755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1.5964390003082841E-2"/>
                  <c:y val="1.5964778163311957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9.6765959406755527E-3"/>
                  <c:y val="2.6534517062415202E-4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4"/>
              <c:layout>
                <c:manualLayout>
                  <c:x val="6.9444215978402852E-3"/>
                  <c:y val="-1.191066811345334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5"/>
              <c:layout>
                <c:manualLayout>
                  <c:x val="5.4417063568629534E-3"/>
                  <c:y val="-4.366651004607051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6"/>
              <c:layout>
                <c:manualLayout>
                  <c:x val="1.8290736198958761E-2"/>
                  <c:y val="-1.1904576284400907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7"/>
              <c:layout>
                <c:manualLayout>
                  <c:x val="2.0737276801308612E-2"/>
                  <c:y val="-1.2420232129855861E-3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 lang="en-US"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</c:dLbls>
          <c:cat>
            <c:strRef>
              <c:f>Лист1!$A$2</c:f>
              <c:strCache>
                <c:ptCount val="1"/>
                <c:pt idx="0">
                  <c:v>средства ОВТ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cat>
            <c:strRef>
              <c:f>Лист1!$A$2</c:f>
              <c:strCache>
                <c:ptCount val="1"/>
                <c:pt idx="0">
                  <c:v>средства ОВТ</c:v>
                </c:pt>
              </c:strCache>
            </c:strRef>
          </c:cat>
          <c:val>
            <c:numRef>
              <c:f>Лист1!$D$2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копировальные аппараты</c:v>
                </c:pt>
              </c:strCache>
            </c:strRef>
          </c:tx>
          <c:invertIfNegative val="1"/>
          <c:cat>
            <c:strRef>
              <c:f>Лист1!$A$2</c:f>
              <c:strCache>
                <c:ptCount val="1"/>
                <c:pt idx="0">
                  <c:v>средства ОВТ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ноутбуки</c:v>
                </c:pt>
              </c:strCache>
            </c:strRef>
          </c:tx>
          <c:invertIfNegative val="1"/>
          <c:cat>
            <c:strRef>
              <c:f>Лист1!$A$2</c:f>
              <c:strCache>
                <c:ptCount val="1"/>
                <c:pt idx="0">
                  <c:v>средства ОВТ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факсимильные аппараты</c:v>
                </c:pt>
              </c:strCache>
            </c:strRef>
          </c:tx>
          <c:invertIfNegative val="1"/>
          <c:cat>
            <c:strRef>
              <c:f>Лист1!$A$2</c:f>
              <c:strCache>
                <c:ptCount val="1"/>
                <c:pt idx="0">
                  <c:v>средства ОВТ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другие</c:v>
                </c:pt>
              </c:strCache>
            </c:strRef>
          </c:tx>
          <c:invertIfNegative val="1"/>
          <c:cat>
            <c:strRef>
              <c:f>Лист1!$A$2</c:f>
              <c:strCache>
                <c:ptCount val="1"/>
                <c:pt idx="0">
                  <c:v>средства ОВТ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hape val="cylinder"/>
        <c:axId val="128516096"/>
        <c:axId val="128517248"/>
        <c:axId val="0"/>
      </c:bar3DChart>
      <c:catAx>
        <c:axId val="128516096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28517248"/>
        <c:crosses val="autoZero"/>
        <c:auto val="1"/>
        <c:lblAlgn val="ctr"/>
        <c:lblOffset val="100"/>
        <c:noMultiLvlLbl val="1"/>
      </c:catAx>
      <c:valAx>
        <c:axId val="128517248"/>
        <c:scaling>
          <c:orientation val="minMax"/>
          <c:max val="3"/>
          <c:min val="0"/>
        </c:scaling>
        <c:delete val="1"/>
        <c:axPos val="l"/>
        <c:numFmt formatCode="General" sourceLinked="1"/>
        <c:majorTickMark val="cross"/>
        <c:minorTickMark val="cross"/>
        <c:tickLblPos val="nextTo"/>
        <c:crossAx val="128516096"/>
        <c:crosses val="autoZero"/>
        <c:crossBetween val="between"/>
        <c:majorUnit val="1"/>
        <c:minorUnit val="0.1"/>
      </c:valAx>
      <c:spPr>
        <a:noFill/>
        <a:ln w="25406">
          <a:noFill/>
        </a:ln>
      </c:spPr>
    </c:plotArea>
    <c:legend>
      <c:legendPos val="b"/>
      <c:layout>
        <c:manualLayout>
          <c:xMode val="edge"/>
          <c:yMode val="edge"/>
          <c:x val="0.5621528871391076"/>
          <c:y val="4.7028083150949029E-2"/>
          <c:w val="0.43784711286089584"/>
          <c:h val="0.88268840196892362"/>
        </c:manualLayout>
      </c:layout>
      <c:overlay val="1"/>
      <c:spPr>
        <a:ln>
          <a:noFill/>
        </a:ln>
      </c:spPr>
      <c:txPr>
        <a:bodyPr/>
        <a:lstStyle/>
        <a:p>
          <a:pPr>
            <a:defRPr lang="en-US"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1"/>
  </c:chart>
  <c:spPr>
    <a:solidFill>
      <a:schemeClr val="accent5">
        <a:lumMod val="20000"/>
        <a:lumOff val="80000"/>
        <a:alpha val="40000"/>
      </a:schemeClr>
    </a:solidFill>
    <a:ln>
      <a:noFill/>
    </a:ln>
    <a:effectLst>
      <a:softEdge rad="127000"/>
    </a:effectLst>
  </c:sp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0.16949</cdr:x>
      <cdr:y>0.02646</cdr:y>
    </cdr:from>
    <cdr:to>
      <cdr:x>0.2387</cdr:x>
      <cdr:y>0.10993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99786" y="67936"/>
          <a:ext cx="285752" cy="214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7030A0"/>
              </a:solidFill>
            </a:rPr>
            <a:t>3</a:t>
          </a:r>
          <a:endParaRPr lang="ru-RU" sz="1400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0.16949</cdr:x>
      <cdr:y>0.41598</cdr:y>
    </cdr:from>
    <cdr:to>
      <cdr:x>0.2387</cdr:x>
      <cdr:y>0.49945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99786" y="1068068"/>
          <a:ext cx="285752" cy="214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rgbClr val="7030A0"/>
              </a:solidFill>
            </a:rPr>
            <a:t>1</a:t>
          </a:r>
          <a:endParaRPr lang="ru-RU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0.2387</cdr:x>
      <cdr:y>0.41598</cdr:y>
    </cdr:from>
    <cdr:to>
      <cdr:x>0.32521</cdr:x>
      <cdr:y>0.49945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985538" y="1068068"/>
          <a:ext cx="357190" cy="214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rgbClr val="7030A0"/>
              </a:solidFill>
            </a:rPr>
            <a:t>1</a:t>
          </a:r>
          <a:endParaRPr lang="ru-RU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0.35982</cdr:x>
      <cdr:y>0.41598</cdr:y>
    </cdr:from>
    <cdr:to>
      <cdr:x>0.42903</cdr:x>
      <cdr:y>0.49945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485604" y="1068068"/>
          <a:ext cx="285752" cy="214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rgbClr val="7030A0"/>
              </a:solidFill>
            </a:rPr>
            <a:t>1</a:t>
          </a:r>
          <a:endParaRPr lang="ru-RU" dirty="0">
            <a:solidFill>
              <a:srgbClr val="7030A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0A1CD-859C-4C84-A62D-BCCD61F99DA2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FC63-9791-47F0-A601-13391651B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365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2580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58863"/>
            <a:fld id="{492E1823-C749-48E7-9356-3317F951B44E}" type="slidenum">
              <a:rPr lang="ru-RU" smtClean="0">
                <a:latin typeface="Arial" pitchFamily="34" charset="0"/>
              </a:rPr>
              <a:pPr defTabSz="1058863"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FC63-9791-47F0-A601-13391651BCF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7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187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9338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49338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49338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49338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49338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6D9618-2C87-42EA-B571-B9C778D073FC}" type="slidenum">
              <a:rPr lang="ru-RU" sz="1200" smtClean="0"/>
              <a:pPr eaLnBrk="1" hangingPunct="1"/>
              <a:t>9</a:t>
            </a:fld>
            <a:endParaRPr 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mailto:edds_wd@mail.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46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12" tIns="45659" rIns="91312" bIns="45659"/>
          <a:lstStyle/>
          <a:p>
            <a:pPr defTabSz="912313">
              <a:defRPr/>
            </a:pPr>
            <a:endParaRPr lang="ru-RU" sz="4000" b="1" i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618" y="112260"/>
            <a:ext cx="1668009" cy="1516906"/>
            <a:chOff x="373" y="1752"/>
            <a:chExt cx="1786" cy="1460"/>
          </a:xfrm>
        </p:grpSpPr>
        <p:sp>
          <p:nvSpPr>
            <p:cNvPr id="45068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72"/>
            </a:xfrm>
            <a:prstGeom prst="can">
              <a:avLst>
                <a:gd name="adj" fmla="val 3201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59905"/>
              <a:endParaRPr lang="ru-RU" sz="1500" dirty="0"/>
            </a:p>
          </p:txBody>
        </p:sp>
        <p:sp>
          <p:nvSpPr>
            <p:cNvPr id="45069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5070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5071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5072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5073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5074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5075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5076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8 h 196"/>
                <a:gd name="T2" fmla="*/ 1 w 84"/>
                <a:gd name="T3" fmla="*/ 0 h 196"/>
                <a:gd name="T4" fmla="*/ 1 w 84"/>
                <a:gd name="T5" fmla="*/ 8 h 196"/>
                <a:gd name="T6" fmla="*/ 1 w 84"/>
                <a:gd name="T7" fmla="*/ 8 h 196"/>
                <a:gd name="T8" fmla="*/ 1 w 84"/>
                <a:gd name="T9" fmla="*/ 8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5077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5078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5079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5080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5081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5082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5083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7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59905"/>
              <a:endParaRPr lang="ru-RU" sz="1500" dirty="0"/>
            </a:p>
          </p:txBody>
        </p:sp>
        <p:sp>
          <p:nvSpPr>
            <p:cNvPr id="45084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5085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5086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5087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7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59905"/>
              <a:endParaRPr lang="ru-RU" sz="1500" dirty="0"/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859384" y="0"/>
            <a:ext cx="284616" cy="6858000"/>
            <a:chOff x="5454" y="0"/>
            <a:chExt cx="193" cy="4320"/>
          </a:xfrm>
        </p:grpSpPr>
        <p:sp>
          <p:nvSpPr>
            <p:cNvPr id="45065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8311"/>
              <a:endParaRPr lang="ru-RU" sz="1300" dirty="0">
                <a:latin typeface="Tahoma" pitchFamily="34" charset="0"/>
              </a:endParaRPr>
            </a:p>
          </p:txBody>
        </p:sp>
        <p:sp>
          <p:nvSpPr>
            <p:cNvPr id="45066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8311"/>
              <a:endParaRPr lang="ru-RU" sz="1300" dirty="0">
                <a:latin typeface="Tahoma" pitchFamily="34" charset="0"/>
              </a:endParaRPr>
            </a:p>
          </p:txBody>
        </p:sp>
        <p:sp>
          <p:nvSpPr>
            <p:cNvPr id="45067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8311"/>
              <a:endParaRPr lang="ru-RU" sz="1300" dirty="0">
                <a:latin typeface="Tahoma" pitchFamily="34" charset="0"/>
              </a:endParaRPr>
            </a:p>
          </p:txBody>
        </p:sp>
      </p:grpSp>
      <p:graphicFrame>
        <p:nvGraphicFramePr>
          <p:cNvPr id="45058" name="Object 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p:oleObj spid="_x0000_s1028" name="CorelDRAW" r:id="rId4" imgW="810768" imgH="950976" progId="">
              <p:embed/>
            </p:oleObj>
          </a:graphicData>
        </a:graphic>
      </p:graphicFrame>
      <p:graphicFrame>
        <p:nvGraphicFramePr>
          <p:cNvPr id="45059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6268" cy="285750"/>
        </p:xfrm>
        <a:graphic>
          <a:graphicData uri="http://schemas.openxmlformats.org/presentationml/2006/ole">
            <p:oleObj spid="_x0000_s1029" name="CorelDRAW" r:id="rId5" imgW="810768" imgH="950976" progId="">
              <p:embed/>
            </p:oleObj>
          </a:graphicData>
        </a:graphic>
      </p:graphicFrame>
      <p:pic>
        <p:nvPicPr>
          <p:cNvPr id="45063" name="Picture 2" descr="заставка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0" y="1643050"/>
            <a:ext cx="9143999" cy="275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5252" tIns="32627" rIns="65252" bIns="32627">
            <a:spAutoFit/>
          </a:bodyPr>
          <a:lstStyle/>
          <a:p>
            <a:pPr algn="ctr" defTabSz="913907">
              <a:defRPr/>
            </a:pPr>
            <a:endParaRPr lang="ru-RU" sz="31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913907">
              <a:defRPr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</a:t>
            </a:r>
          </a:p>
          <a:p>
            <a:pPr algn="ctr" defTabSz="913907">
              <a:defRPr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МКУ «ЕДДС </a:t>
            </a:r>
            <a:r>
              <a:rPr lang="ru-RU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Западнодвинского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района» Тверской области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366" tIns="45681" rIns="91366" bIns="45681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0" y="0"/>
            <a:ext cx="9145134" cy="901474"/>
          </a:xfrm>
          <a:prstGeom prst="rect">
            <a:avLst/>
          </a:prstGeom>
          <a:solidFill>
            <a:srgbClr val="0070C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91269" tIns="15525" rIns="91269" bIns="15525" anchor="ctr" anchorCtr="1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ВЗАИМОДЕЙСТВИЯ</a:t>
            </a:r>
          </a:p>
        </p:txBody>
      </p:sp>
      <p:graphicFrame>
        <p:nvGraphicFramePr>
          <p:cNvPr id="47106" name="Object 2"/>
          <p:cNvGraphicFramePr>
            <a:graphicFrameLocks/>
          </p:cNvGraphicFramePr>
          <p:nvPr/>
        </p:nvGraphicFramePr>
        <p:xfrm>
          <a:off x="4699000" y="3787322"/>
          <a:ext cx="4287384" cy="2934607"/>
        </p:xfrm>
        <a:graphic>
          <a:graphicData uri="http://schemas.openxmlformats.org/presentationml/2006/ole">
            <p:oleObj spid="_x0000_s3076" name="Worksheet" r:id="rId3" imgW="4846320" imgH="3512759" progId="Excel.Sheet.8">
              <p:embed/>
            </p:oleObj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6277" y="981982"/>
          <a:ext cx="4426858" cy="2577420"/>
        </p:xfrm>
        <a:graphic>
          <a:graphicData uri="http://schemas.openxmlformats.org/drawingml/2006/table">
            <a:tbl>
              <a:tblPr/>
              <a:tblGrid>
                <a:gridCol w="1364078"/>
                <a:gridCol w="1106181"/>
                <a:gridCol w="1000679"/>
                <a:gridCol w="955920"/>
              </a:tblGrid>
              <a:tr h="6567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Общее количество служб ФП РСЧС МО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Наличие соглашений с ФП РСЧС по информационному взаимодействию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7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Необходимо </a:t>
                      </a:r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заключить соглашений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Заключено </a:t>
                      </a:r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соглашений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Не </a:t>
                      </a:r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заключено, причина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031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762501" y="981991"/>
          <a:ext cx="4235225" cy="2567215"/>
        </p:xfrm>
        <a:graphic>
          <a:graphicData uri="http://schemas.openxmlformats.org/drawingml/2006/table">
            <a:tbl>
              <a:tblPr/>
              <a:tblGrid>
                <a:gridCol w="1051008"/>
                <a:gridCol w="1060605"/>
                <a:gridCol w="1061806"/>
                <a:gridCol w="1061806"/>
              </a:tblGrid>
              <a:tr h="6405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Общее количество  служб ТП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Наличие соглашений с ТП РСЧС по информационному взаимодействию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Необходимо </a:t>
                      </a:r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заключить соглашений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Заключено </a:t>
                      </a:r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соглашений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Не </a:t>
                      </a:r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заключено, причина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47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107" name="Object 3"/>
          <p:cNvGraphicFramePr>
            <a:graphicFrameLocks/>
          </p:cNvGraphicFramePr>
          <p:nvPr/>
        </p:nvGraphicFramePr>
        <p:xfrm>
          <a:off x="166688" y="3787775"/>
          <a:ext cx="4119562" cy="2862263"/>
        </p:xfrm>
        <a:graphic>
          <a:graphicData uri="http://schemas.openxmlformats.org/presentationml/2006/ole">
            <p:oleObj spid="_x0000_s3077" name="Worksheet" r:id="rId4" imgW="4467343" imgH="310521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0" y="120198"/>
            <a:ext cx="9178018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B0F0"/>
              </a:gs>
            </a:gsLst>
            <a:lin ang="5400000" scaled="1"/>
          </a:gra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375" tIns="45686" rIns="91375" bIns="45686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0"/>
            <a:ext cx="9145134" cy="901474"/>
          </a:xfrm>
          <a:prstGeom prst="rect">
            <a:avLst/>
          </a:prstGeom>
          <a:solidFill>
            <a:srgbClr val="0070C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lIns="91280" tIns="15525" rIns="91280" bIns="15525" anchor="ctr" anchorCtr="1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48130" name="Диаграмма 17"/>
          <p:cNvGraphicFramePr>
            <a:graphicFrameLocks/>
          </p:cNvGraphicFramePr>
          <p:nvPr/>
        </p:nvGraphicFramePr>
        <p:xfrm>
          <a:off x="1428728" y="2500307"/>
          <a:ext cx="6424612" cy="4357693"/>
        </p:xfrm>
        <a:graphic>
          <a:graphicData uri="http://schemas.openxmlformats.org/presentationml/2006/ole">
            <p:oleObj spid="_x0000_s4099" name="Worksheet" r:id="rId3" imgW="5048351" imgH="4495842" progId="Excel.Sheet.8">
              <p:embed/>
            </p:oleObj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-32" y="928671"/>
          <a:ext cx="9144032" cy="1604724"/>
        </p:xfrm>
        <a:graphic>
          <a:graphicData uri="http://schemas.openxmlformats.org/drawingml/2006/table">
            <a:tbl>
              <a:tblPr/>
              <a:tblGrid>
                <a:gridCol w="2064301"/>
                <a:gridCol w="1754270"/>
                <a:gridCol w="1710044"/>
                <a:gridCol w="1680560"/>
                <a:gridCol w="1934857"/>
              </a:tblGrid>
              <a:tr h="50002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Количество </a:t>
                      </a:r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объектов на территории </a:t>
                      </a:r>
                      <a:r>
                        <a:rPr lang="ru-RU" sz="1500" b="0" i="0" u="none" strike="noStrike" dirty="0" err="1" smtClean="0">
                          <a:solidFill>
                            <a:srgbClr val="FFFF00"/>
                          </a:solidFill>
                          <a:latin typeface="Times New Roman"/>
                        </a:rPr>
                        <a:t>Западнодвинского</a:t>
                      </a:r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 района </a:t>
                      </a:r>
                      <a:endParaRPr lang="ru-RU" sz="1500" b="0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Общее 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количество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Потенциально-опасные</a:t>
                      </a:r>
                      <a:endParaRPr lang="ru-RU" sz="1500" b="0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Социально-значимые</a:t>
                      </a:r>
                      <a:endParaRPr lang="ru-RU" sz="1500" b="0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Критически</a:t>
                      </a:r>
                    </a:p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-важные</a:t>
                      </a:r>
                      <a:endParaRPr lang="ru-RU" sz="1500" b="0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Туристические 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маршруты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42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27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21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155" name="Rectangle 2"/>
          <p:cNvSpPr>
            <a:spLocks noChangeArrowheads="1"/>
          </p:cNvSpPr>
          <p:nvPr/>
        </p:nvSpPr>
        <p:spPr bwMode="auto">
          <a:xfrm>
            <a:off x="2" y="275"/>
            <a:ext cx="159357" cy="3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876" tIns="39438" rIns="78876" bIns="39438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56" name="Rectangle 3"/>
          <p:cNvSpPr>
            <a:spLocks noChangeArrowheads="1"/>
          </p:cNvSpPr>
          <p:nvPr/>
        </p:nvSpPr>
        <p:spPr bwMode="auto">
          <a:xfrm>
            <a:off x="2" y="275"/>
            <a:ext cx="159357" cy="3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876" tIns="39438" rIns="78876" bIns="39438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B0F0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375" tIns="45686" rIns="91375" bIns="45686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5891" name="Text Box 4"/>
          <p:cNvSpPr txBox="1">
            <a:spLocks noChangeArrowheads="1"/>
          </p:cNvSpPr>
          <p:nvPr/>
        </p:nvSpPr>
        <p:spPr bwMode="auto">
          <a:xfrm>
            <a:off x="0" y="0"/>
            <a:ext cx="9145134" cy="901474"/>
          </a:xfrm>
          <a:prstGeom prst="rect">
            <a:avLst/>
          </a:prstGeom>
          <a:solidFill>
            <a:srgbClr val="0070C0"/>
          </a:solidFill>
          <a:ln>
            <a:solidFill>
              <a:srgbClr val="7030A0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0" tIns="15525" rIns="91280" bIns="15525" anchor="ctr" anchorCtr="1"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ОСНАЩЕНИЕ ЕДДС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6774" y="982065"/>
          <a:ext cx="4425225" cy="2542843"/>
        </p:xfrm>
        <a:graphic>
          <a:graphicData uri="http://schemas.openxmlformats.org/drawingml/2006/table">
            <a:tbl>
              <a:tblPr/>
              <a:tblGrid>
                <a:gridCol w="1008705"/>
                <a:gridCol w="951038"/>
                <a:gridCol w="821828"/>
                <a:gridCol w="739556"/>
                <a:gridCol w="904098"/>
              </a:tblGrid>
              <a:tr h="41776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Средства </a:t>
                      </a:r>
                      <a:r>
                        <a:rPr lang="ru-RU" sz="15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0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Средства 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спутниковой связи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Радиостанции </a:t>
                      </a:r>
                    </a:p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УКВ / КВ</a:t>
                      </a:r>
                      <a:endParaRPr lang="ru-RU" sz="1500" b="0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Сотовые 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телефоны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Мини 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АТС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Устройства 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записи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4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6214" y="3727407"/>
          <a:ext cx="8934011" cy="2984066"/>
        </p:xfrm>
        <a:graphic>
          <a:graphicData uri="http://schemas.openxmlformats.org/drawingml/2006/table">
            <a:tbl>
              <a:tblPr/>
              <a:tblGrid>
                <a:gridCol w="567076"/>
                <a:gridCol w="567076"/>
                <a:gridCol w="481154"/>
                <a:gridCol w="574808"/>
                <a:gridCol w="574808"/>
                <a:gridCol w="505213"/>
                <a:gridCol w="471702"/>
                <a:gridCol w="409841"/>
                <a:gridCol w="446787"/>
                <a:gridCol w="443350"/>
                <a:gridCol w="443350"/>
                <a:gridCol w="426166"/>
                <a:gridCol w="543017"/>
                <a:gridCol w="543017"/>
                <a:gridCol w="543017"/>
                <a:gridCol w="439913"/>
                <a:gridCol w="533565"/>
                <a:gridCol w="420151"/>
              </a:tblGrid>
              <a:tr h="340166"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5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аналы </a:t>
                      </a:r>
                      <a:r>
                        <a:rPr lang="ru-RU" sz="1500" b="1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62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ЦУКС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гарнизонами 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пожарной охраны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ДДС организаций (</a:t>
                      </a:r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объектов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7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Каналы </a:t>
                      </a:r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спутниковой связи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УКВ / КВ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Мобильная связь</a:t>
                      </a:r>
                      <a:endParaRPr lang="ru-RU" sz="1400" b="0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ГАТС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ЛВС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endParaRPr lang="ru-RU" sz="1400" b="0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Каналы </a:t>
                      </a:r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спутниковой связи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УКВ / КВ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Мобильная связь</a:t>
                      </a:r>
                      <a:endParaRPr lang="ru-RU" sz="1400" b="0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ГАТС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ЛВС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endParaRPr lang="ru-RU" sz="1400" b="0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Каналы </a:t>
                      </a:r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спутниковой связи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УКВ / КВ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Мобильная связь</a:t>
                      </a:r>
                      <a:endParaRPr lang="ru-RU" sz="1400" b="0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ГАТС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ЛВС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endParaRPr lang="ru-RU" sz="1400" b="0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902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5894" name="Rectangle 3"/>
          <p:cNvSpPr>
            <a:spLocks noChangeArrowheads="1"/>
          </p:cNvSpPr>
          <p:nvPr/>
        </p:nvSpPr>
        <p:spPr bwMode="auto">
          <a:xfrm>
            <a:off x="2" y="12745"/>
            <a:ext cx="159357" cy="35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76" tIns="39440" rIns="78876" bIns="39440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745" name="Picture 1" descr="C:\Users\Admin\Desktop\Фотки ЕДДС\P1060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00108"/>
            <a:ext cx="4143404" cy="2500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919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7" tIns="45692" rIns="91387" bIns="45692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" y="2"/>
            <a:ext cx="9145404" cy="901845"/>
          </a:xfrm>
          <a:prstGeom prst="rect">
            <a:avLst/>
          </a:prstGeom>
          <a:solidFill>
            <a:srgbClr val="0070C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lIns="91292" tIns="15531" rIns="91292" bIns="15531" anchor="ctr" anchorCtr="1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ОСНАЩЕНИЕ ЕДДС</a:t>
            </a:r>
          </a:p>
        </p:txBody>
      </p:sp>
      <p:graphicFrame>
        <p:nvGraphicFramePr>
          <p:cNvPr id="7" name="Диаграмма 17"/>
          <p:cNvGraphicFramePr>
            <a:graphicFrameLocks/>
          </p:cNvGraphicFramePr>
          <p:nvPr/>
        </p:nvGraphicFramePr>
        <p:xfrm>
          <a:off x="5015222" y="860734"/>
          <a:ext cx="4128778" cy="256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6773" y="982065"/>
          <a:ext cx="4741314" cy="2446934"/>
        </p:xfrm>
        <a:graphic>
          <a:graphicData uri="http://schemas.openxmlformats.org/drawingml/2006/table">
            <a:tbl>
              <a:tblPr/>
              <a:tblGrid>
                <a:gridCol w="830036"/>
                <a:gridCol w="788185"/>
                <a:gridCol w="763772"/>
                <a:gridCol w="789928"/>
                <a:gridCol w="800390"/>
                <a:gridCol w="769003"/>
              </a:tblGrid>
              <a:tr h="32763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Средства </a:t>
                      </a:r>
                      <a:r>
                        <a:rPr lang="ru-RU" sz="15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ОВТ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0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ПЭВМ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Принтеры </a:t>
                      </a:r>
                      <a:endParaRPr lang="ru-RU" sz="1500" b="0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Копировальные 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аппараты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Ноутбуки </a:t>
                      </a:r>
                      <a:endParaRPr lang="ru-RU" sz="1500" b="0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Факсимильные 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аппараты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Другие</a:t>
                      </a:r>
                      <a:endParaRPr lang="ru-RU" sz="1500" b="0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492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6102" y="3668387"/>
          <a:ext cx="8851797" cy="2984045"/>
        </p:xfrm>
        <a:graphic>
          <a:graphicData uri="http://schemas.openxmlformats.org/drawingml/2006/table">
            <a:tbl>
              <a:tblPr/>
              <a:tblGrid>
                <a:gridCol w="1201315"/>
                <a:gridCol w="1201315"/>
                <a:gridCol w="1232865"/>
                <a:gridCol w="1169767"/>
                <a:gridCol w="1074861"/>
                <a:gridCol w="1382618"/>
                <a:gridCol w="1589056"/>
              </a:tblGrid>
              <a:tr h="32876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Системы </a:t>
                      </a:r>
                      <a:r>
                        <a:rPr lang="ru-RU" sz="1500" b="1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оповещения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631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оповещения </a:t>
                      </a:r>
                      <a:endParaRPr lang="ru-RU" sz="1500" b="0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информационный центр ОКСИОН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Автоматизированная 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оповещения руководящего состава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5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АРМ        оперативного дежурного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ЛСО ПОО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Сопряжение 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ЛСО ПОО и МСО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Сопряжение </a:t>
                      </a:r>
                      <a:r>
                        <a:rPr lang="ru-RU" sz="1500" b="0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ОКСИОН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АСО-8 другие системы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SMS-оповещение (информирование МТС, Мегафон, Билайн 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538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АСО-4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3"/>
          <p:cNvSpPr txBox="1">
            <a:spLocks noChangeArrowheads="1"/>
          </p:cNvSpPr>
          <p:nvPr/>
        </p:nvSpPr>
        <p:spPr bwMode="auto">
          <a:xfrm>
            <a:off x="0" y="4"/>
            <a:ext cx="9144000" cy="712050"/>
          </a:xfrm>
          <a:prstGeom prst="rect">
            <a:avLst/>
          </a:prstGeom>
          <a:solidFill>
            <a:srgbClr val="0070C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65080" tIns="32542" rIns="65080" bIns="32542">
            <a:spAutoFit/>
          </a:bodyPr>
          <a:lstStyle>
            <a:lvl1pPr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sz="1800" b="1" dirty="0">
                <a:latin typeface="Times New Roman" pitchFamily="18" charset="0"/>
              </a:rPr>
              <a:t>РАБОЧАЯ ДОКУМЕНТАЦИЯ </a:t>
            </a:r>
          </a:p>
          <a:p>
            <a:pPr algn="ctr" eaLnBrk="1" hangingPunct="1"/>
            <a:r>
              <a:rPr lang="ru-RU" sz="1800" b="1" dirty="0">
                <a:latin typeface="Times New Roman" pitchFamily="18" charset="0"/>
              </a:rPr>
              <a:t>(НАГЛЯДНЫЕ ПОСОБИЯ) ЕДДС ЗАПАДНОДВИНСКОГО РАЙОНА</a:t>
            </a: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32770" name="Picture 2" descr="C:\Users\Admin\Desktop\Фотки ЕДДС\P1060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14356"/>
            <a:ext cx="4571999" cy="314327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2771" name="Picture 3" descr="C:\Users\Admin\Desktop\Фотки ЕДДС\P1060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356"/>
            <a:ext cx="4572000" cy="314327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2772" name="Picture 4" descr="C:\Users\Admin\Desktop\Фотки ЕДДС\P1060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8"/>
            <a:ext cx="4572000" cy="300037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2773" name="Picture 5" descr="C:\Users\Admin\Desktop\Фотки ЕДДС\P1060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57628"/>
            <a:ext cx="4572000" cy="300037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0735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727439"/>
          </a:xfrm>
          <a:prstGeom prst="rect">
            <a:avLst/>
          </a:prstGeom>
          <a:solidFill>
            <a:srgbClr val="0070C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65080" tIns="32542" rIns="65080" bIns="32542">
            <a:spAutoFit/>
          </a:bodyPr>
          <a:lstStyle>
            <a:lvl1pPr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7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sz="1800" b="1" dirty="0">
                <a:latin typeface="Times New Roman" pitchFamily="18" charset="0"/>
              </a:rPr>
              <a:t>РАБОЧЕЕ МЕСТО ДИСПЕТЧЕРОВ </a:t>
            </a:r>
          </a:p>
          <a:p>
            <a:pPr algn="ctr" eaLnBrk="1" hangingPunct="1"/>
            <a:r>
              <a:rPr lang="ru-RU" sz="1800" b="1" dirty="0">
                <a:latin typeface="Times New Roman" pitchFamily="18" charset="0"/>
              </a:rPr>
              <a:t>ЕДДС ЗАПАДНОДВИНСКОГО РАЙОНА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38974" y="0"/>
            <a:ext cx="305026" cy="2279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3794" name="Picture 2" descr="C:\Users\Admin\Desktop\Фотки ЕДДС\P1060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572000" cy="257176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356"/>
            <a:ext cx="4572000" cy="257176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 descr="C:\Users\Admin\Desktop\Фотки ЕДДС\P1060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4572000" cy="357187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 b="8641"/>
          <a:stretch>
            <a:fillRect/>
          </a:stretch>
        </p:blipFill>
        <p:spPr bwMode="auto">
          <a:xfrm>
            <a:off x="4572000" y="3286124"/>
            <a:ext cx="4572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57946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450440"/>
          </a:xfrm>
          <a:prstGeom prst="rect">
            <a:avLst/>
          </a:prstGeom>
          <a:solidFill>
            <a:srgbClr val="0070C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65080" tIns="32542" rIns="65080" bIns="32542">
            <a:spAutoFit/>
          </a:bodyPr>
          <a:lstStyle>
            <a:lvl1pPr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7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sz="1800" b="1" dirty="0">
                <a:latin typeface="Times New Roman" pitchFamily="18" charset="0"/>
              </a:rPr>
              <a:t>КАБИНЕТ НАЧАЛЬНИКА </a:t>
            </a:r>
            <a:r>
              <a:rPr lang="ru-RU" sz="1800" b="1" dirty="0" smtClean="0">
                <a:latin typeface="Times New Roman" pitchFamily="18" charset="0"/>
              </a:rPr>
              <a:t> ЕДДС </a:t>
            </a:r>
            <a:r>
              <a:rPr lang="ru-RU" sz="1800" b="1" dirty="0">
                <a:latin typeface="Times New Roman" pitchFamily="18" charset="0"/>
              </a:rPr>
              <a:t>ЗАПАДНОДВИНСКОГО РАЙОНА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38974" y="0"/>
            <a:ext cx="305026" cy="2279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4586935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4572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72615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1019827"/>
          </a:xfrm>
          <a:prstGeom prst="rect">
            <a:avLst/>
          </a:prstGeom>
          <a:solidFill>
            <a:srgbClr val="0070C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65080" tIns="32542" rIns="65080" bIns="32542">
            <a:spAutoFit/>
          </a:bodyPr>
          <a:lstStyle>
            <a:lvl1pPr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2763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МЕСТА ОТДЫХА И ПРИЕМА ПИЩИ ПЕРСОНАЛА </a:t>
            </a:r>
          </a:p>
          <a:p>
            <a:pPr algn="ctr" eaLnBrk="1" hangingPunct="1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ЕДДС ЗАПАДНОДВИНСКОГО РАЙОНА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38974" y="0"/>
            <a:ext cx="305026" cy="2279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5842" name="Picture 2" descr="C:\Users\Admin\Desktop\Фотки ЕДДС\P1060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4380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-4536"/>
            <a:ext cx="9144000" cy="6862536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78851" tIns="39427" rIns="78851" bIns="39427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8723" name="Picture 41" descr="флаг МЧС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34"/>
            <a:ext cx="3370036" cy="238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0" y="2927807"/>
            <a:ext cx="9144000" cy="119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621" tIns="42311" rIns="84621" bIns="42311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единой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дежурно-диспетчерской службы</a:t>
            </a: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Западнодвинского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района Тверской области</a:t>
            </a:r>
            <a:endParaRPr lang="ru-RU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8725" name="Picture 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60598"/>
            <a:ext cx="1708830" cy="192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977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8842" tIns="39423" rIns="78842" bIns="3942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4286256"/>
            <a:ext cx="2205494" cy="17859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79" rIns="91360" bIns="45679" anchor="ctr"/>
          <a:lstStyle/>
          <a:p>
            <a:pPr algn="ctr" defTabSz="91357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заместитель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главы</a:t>
            </a:r>
          </a:p>
          <a:p>
            <a:pPr algn="ctr" defTabSz="91357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Орлов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Юрий Николаевич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571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сл.тел: (8-48-265)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2-16-04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defTabSz="913571">
              <a:defRPr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от.тел:8-960-700-52-70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1474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79" rIns="91360" bIns="45679" anchor="ctr"/>
          <a:lstStyle/>
          <a:p>
            <a:pPr algn="ctr" defTabSz="91357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РУКОВОДЯЩИЙ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4286256"/>
            <a:ext cx="2786082" cy="18301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79" rIns="91360" bIns="45679" anchor="ctr"/>
          <a:lstStyle/>
          <a:p>
            <a:pPr algn="ctr" defTabSz="913571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</a:p>
          <a:p>
            <a:pPr algn="ctr" defTabSz="913571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Западнодвинского района Тверской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 defTabSz="913571">
              <a:defRPr/>
            </a:pP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Ловкачев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57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Виталий Иванович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571"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сл.тел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(8-48-265) 2-17-38,</a:t>
            </a:r>
          </a:p>
          <a:p>
            <a:pPr algn="ctr" defTabSz="913571">
              <a:defRPr/>
            </a:pP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от.тел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8-903-075-54-84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223239" name="Picture 12" descr="C:\Users\Пользователь\Pictures\1111111111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357298"/>
            <a:ext cx="2000264" cy="221457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572264" y="4286256"/>
            <a:ext cx="2276932" cy="17859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79" rIns="91360" bIns="45679" anchor="ctr"/>
          <a:lstStyle/>
          <a:p>
            <a:pPr algn="ctr" defTabSz="91357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МКУ «ЕДДС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Западнодвинского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района»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57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Калинин Александр Михайлович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571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сл.тел: (8-48-265)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2-18-30,</a:t>
            </a:r>
          </a:p>
          <a:p>
            <a:pPr algn="ctr" defTabSz="913571">
              <a:defRPr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от.тел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8-904-003-08-95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59" descr="uvs090716-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357298"/>
            <a:ext cx="1785950" cy="224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285860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8861" tIns="39432" rIns="78861" bIns="39432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407" y="1000108"/>
            <a:ext cx="5927915" cy="5857900"/>
          </a:xfrm>
          <a:prstGeom prst="rect">
            <a:avLst/>
          </a:prstGeom>
          <a:solidFill>
            <a:srgbClr val="00B0F0">
              <a:alpha val="5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1383" tIns="45690" rIns="91383" bIns="45690"/>
          <a:lstStyle/>
          <a:p>
            <a:pPr indent="462911" algn="just" defTabSz="913791">
              <a:defRPr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62911" algn="just" defTabSz="913791">
              <a:defRPr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62911" algn="just" defTabSz="913791">
              <a:defRPr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462911" algn="just" defTabSz="913791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Западнодвинского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Тверской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№2966 от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09.12.2010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«Об организации дежурно-диспетчерской службы».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62911" algn="just" defTabSz="913791">
              <a:defRPr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62911" algn="just" defTabSz="913791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Положение: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службе</a:t>
            </a:r>
          </a:p>
          <a:p>
            <a:pPr indent="462911" algn="just" defTabSz="913791"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Западнодвинского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65751" algn="just" defTabSz="913791">
              <a:defRPr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62911" algn="just" defTabSz="913791">
              <a:defRPr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62911" algn="just" defTabSz="913791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Западнодвинского района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Тверской</a:t>
            </a:r>
          </a:p>
          <a:p>
            <a:pPr indent="462911" algn="just" defTabSz="913791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29.08.2012г. № 134 «О внесении изменений в</a:t>
            </a:r>
          </a:p>
          <a:p>
            <a:pPr indent="462911" algn="just" defTabSz="913791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постановление Главы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Западнодвинского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орайона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 09.12.2010г.</a:t>
            </a:r>
          </a:p>
          <a:p>
            <a:pPr indent="462911" algn="just" defTabSz="913791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№2966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 создании единой дежурно-диспетчерской службы</a:t>
            </a:r>
          </a:p>
          <a:p>
            <a:pPr indent="462911" algn="just" defTabSz="913791"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администрации </a:t>
            </a:r>
            <a:r>
              <a:rPr lang="ru-RU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Западнодвинского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62911" algn="just" defTabSz="913791">
              <a:defRPr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62911" algn="just" defTabSz="913791">
              <a:defRPr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62911" algn="just" defTabSz="913791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Западнодвинского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Тверской</a:t>
            </a:r>
          </a:p>
          <a:p>
            <a:pPr indent="462911" algn="just" defTabSz="913791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от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16.11.2012г.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 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создании муниципального казенного учреждения «Единая дежурно-диспетчерская служба </a:t>
            </a:r>
            <a:r>
              <a:rPr lang="ru-RU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Западнодвинского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Тверской области»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65751" algn="just" defTabSz="913791">
              <a:defRPr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65751" algn="just" defTabSz="913791">
              <a:defRPr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"/>
            <a:ext cx="9144000" cy="901845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0" rIns="91383" bIns="45690" anchor="ctr"/>
          <a:lstStyle/>
          <a:p>
            <a:pPr algn="ctr" defTabSz="91379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НОРМАТИВНАЯ ПРАВОВАЯ БАЗА</a:t>
            </a:r>
          </a:p>
        </p:txBody>
      </p:sp>
      <p:pic>
        <p:nvPicPr>
          <p:cNvPr id="9223" name="Picture 7" descr="C:\Users\Пользователь\Pictures\2011-12-09 постановление 001\постановление 00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214422"/>
            <a:ext cx="12858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C:\Users\Пользователь\Pictures\2011-12-09 постановление лист2\постановление лист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1214422"/>
            <a:ext cx="13676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857628"/>
            <a:ext cx="135222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 descr="F:\постановление 13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857628"/>
            <a:ext cx="135732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8" descr="Западнодвинский рай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9144000" cy="65973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12160" y="2708922"/>
            <a:ext cx="621386" cy="336206"/>
            <a:chOff x="2290" y="4020"/>
            <a:chExt cx="817" cy="315"/>
          </a:xfrm>
        </p:grpSpPr>
        <p:sp>
          <p:nvSpPr>
            <p:cNvPr id="50326" name="Rectangle 10"/>
            <p:cNvSpPr>
              <a:spLocks noChangeArrowheads="1"/>
            </p:cNvSpPr>
            <p:nvPr/>
          </p:nvSpPr>
          <p:spPr bwMode="auto">
            <a:xfrm>
              <a:off x="2702" y="4065"/>
              <a:ext cx="40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25" tIns="17725" rIns="17725" bIns="17725"/>
            <a:lstStyle/>
            <a:p>
              <a:pPr defTabSz="913343"/>
              <a:r>
                <a:rPr lang="ru-RU" sz="800" b="1" dirty="0">
                  <a:cs typeface="Arial" pitchFamily="34" charset="0"/>
                </a:rPr>
                <a:t>ЦРБ</a:t>
              </a:r>
              <a:endParaRPr lang="ru-RU" sz="800" dirty="0">
                <a:cs typeface="Arial" pitchFamily="34" charset="0"/>
              </a:endParaRPr>
            </a:p>
            <a:p>
              <a:pPr defTabSz="913343"/>
              <a:r>
                <a:rPr lang="ru-RU" sz="800" dirty="0">
                  <a:cs typeface="Arial" pitchFamily="34" charset="0"/>
                </a:rPr>
                <a:t> </a:t>
              </a:r>
              <a:r>
                <a:rPr lang="ru-RU" sz="800" dirty="0" smtClean="0">
                  <a:cs typeface="Arial" pitchFamily="34" charset="0"/>
                </a:rPr>
                <a:t>151</a:t>
              </a:r>
              <a:endParaRPr lang="ru-RU" sz="800" dirty="0">
                <a:cs typeface="Arial" pitchFamily="34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90" y="4020"/>
              <a:ext cx="545" cy="211"/>
              <a:chOff x="3288" y="3929"/>
              <a:chExt cx="479" cy="211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3288" y="3929"/>
                <a:ext cx="317" cy="211"/>
                <a:chOff x="0" y="1"/>
                <a:chExt cx="20000" cy="19999"/>
              </a:xfrm>
            </p:grpSpPr>
            <p:sp>
              <p:nvSpPr>
                <p:cNvPr id="50330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343" tIns="45672" rIns="91343" bIns="45672"/>
                <a:lstStyle/>
                <a:p>
                  <a:pPr defTabSz="651575"/>
                  <a:endParaRPr lang="ru-RU" dirty="0"/>
                </a:p>
              </p:txBody>
            </p:sp>
            <p:sp>
              <p:nvSpPr>
                <p:cNvPr id="5033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61" y="1"/>
                  <a:ext cx="10170" cy="777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332" name="Line 15"/>
                <p:cNvSpPr>
                  <a:spLocks noChangeShapeType="1"/>
                </p:cNvSpPr>
                <p:nvPr/>
              </p:nvSpPr>
              <p:spPr bwMode="auto">
                <a:xfrm>
                  <a:off x="10475" y="1"/>
                  <a:ext cx="9364" cy="730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" name="Group 16"/>
                <p:cNvGrpSpPr>
                  <a:grpSpLocks/>
                </p:cNvGrpSpPr>
                <p:nvPr/>
              </p:nvGrpSpPr>
              <p:grpSpPr bwMode="auto">
                <a:xfrm>
                  <a:off x="8961" y="3009"/>
                  <a:ext cx="2336" cy="3408"/>
                  <a:chOff x="-1" y="0"/>
                  <a:chExt cx="20002" cy="20000"/>
                </a:xfrm>
              </p:grpSpPr>
              <p:sp>
                <p:nvSpPr>
                  <p:cNvPr id="5033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33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-1" y="11585"/>
                    <a:ext cx="20002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0329" name="Line 19"/>
              <p:cNvSpPr>
                <a:spLocks noChangeShapeType="1"/>
              </p:cNvSpPr>
              <p:nvPr/>
            </p:nvSpPr>
            <p:spPr bwMode="auto">
              <a:xfrm>
                <a:off x="3669" y="4064"/>
                <a:ext cx="9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491880" y="4797165"/>
            <a:ext cx="764268" cy="422357"/>
            <a:chOff x="2290" y="4020"/>
            <a:chExt cx="817" cy="315"/>
          </a:xfrm>
        </p:grpSpPr>
        <p:sp>
          <p:nvSpPr>
            <p:cNvPr id="50316" name="Rectangle 10"/>
            <p:cNvSpPr>
              <a:spLocks noChangeArrowheads="1"/>
            </p:cNvSpPr>
            <p:nvPr/>
          </p:nvSpPr>
          <p:spPr bwMode="auto">
            <a:xfrm>
              <a:off x="2702" y="4065"/>
              <a:ext cx="40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25" tIns="17725" rIns="17725" bIns="17725"/>
            <a:lstStyle/>
            <a:p>
              <a:pPr defTabSz="913343"/>
              <a:r>
                <a:rPr lang="ru-RU" sz="800" b="1" dirty="0">
                  <a:cs typeface="Arial" pitchFamily="34" charset="0"/>
                </a:rPr>
                <a:t>УБ</a:t>
              </a:r>
              <a:endParaRPr lang="ru-RU" sz="800" dirty="0">
                <a:cs typeface="Arial" pitchFamily="34" charset="0"/>
              </a:endParaRPr>
            </a:p>
            <a:p>
              <a:pPr defTabSz="913343"/>
              <a:r>
                <a:rPr lang="ru-RU" sz="800" dirty="0">
                  <a:cs typeface="Arial" pitchFamily="34" charset="0"/>
                </a:rPr>
                <a:t> </a:t>
              </a:r>
              <a:r>
                <a:rPr lang="ru-RU" sz="800" b="1" dirty="0" smtClean="0">
                  <a:cs typeface="Arial" pitchFamily="34" charset="0"/>
                </a:rPr>
                <a:t>20</a:t>
              </a:r>
              <a:endParaRPr lang="ru-RU" sz="800" dirty="0">
                <a:cs typeface="Arial" pitchFamily="34" charset="0"/>
              </a:endParaRPr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290" y="4020"/>
              <a:ext cx="545" cy="211"/>
              <a:chOff x="3288" y="3929"/>
              <a:chExt cx="479" cy="211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3288" y="3929"/>
                <a:ext cx="317" cy="211"/>
                <a:chOff x="0" y="1"/>
                <a:chExt cx="20000" cy="19999"/>
              </a:xfrm>
            </p:grpSpPr>
            <p:sp>
              <p:nvSpPr>
                <p:cNvPr id="50320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343" tIns="45672" rIns="91343" bIns="45672"/>
                <a:lstStyle/>
                <a:p>
                  <a:pPr defTabSz="651575"/>
                  <a:endParaRPr lang="ru-RU" dirty="0"/>
                </a:p>
              </p:txBody>
            </p:sp>
            <p:sp>
              <p:nvSpPr>
                <p:cNvPr id="5032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61" y="1"/>
                  <a:ext cx="10170" cy="777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322" name="Line 15"/>
                <p:cNvSpPr>
                  <a:spLocks noChangeShapeType="1"/>
                </p:cNvSpPr>
                <p:nvPr/>
              </p:nvSpPr>
              <p:spPr bwMode="auto">
                <a:xfrm>
                  <a:off x="10475" y="1"/>
                  <a:ext cx="9364" cy="730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" name="Group 16"/>
                <p:cNvGrpSpPr>
                  <a:grpSpLocks/>
                </p:cNvGrpSpPr>
                <p:nvPr/>
              </p:nvGrpSpPr>
              <p:grpSpPr bwMode="auto">
                <a:xfrm>
                  <a:off x="8961" y="3009"/>
                  <a:ext cx="2336" cy="3408"/>
                  <a:chOff x="-1" y="0"/>
                  <a:chExt cx="20002" cy="20000"/>
                </a:xfrm>
              </p:grpSpPr>
              <p:sp>
                <p:nvSpPr>
                  <p:cNvPr id="5032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32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-1" y="11585"/>
                    <a:ext cx="20002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0319" name="Line 19"/>
              <p:cNvSpPr>
                <a:spLocks noChangeShapeType="1"/>
              </p:cNvSpPr>
              <p:nvPr/>
            </p:nvSpPr>
            <p:spPr bwMode="auto">
              <a:xfrm>
                <a:off x="3669" y="4064"/>
                <a:ext cx="9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" name="Группа 164"/>
          <p:cNvGrpSpPr>
            <a:grpSpLocks/>
          </p:cNvGrpSpPr>
          <p:nvPr/>
        </p:nvGrpSpPr>
        <p:grpSpPr bwMode="auto">
          <a:xfrm>
            <a:off x="5796149" y="2564906"/>
            <a:ext cx="288033" cy="219412"/>
            <a:chOff x="-1028752" y="442882"/>
            <a:chExt cx="555811" cy="409575"/>
          </a:xfrm>
        </p:grpSpPr>
        <p:grpSp>
          <p:nvGrpSpPr>
            <p:cNvPr id="11" name="Group 57"/>
            <p:cNvGrpSpPr>
              <a:grpSpLocks/>
            </p:cNvGrpSpPr>
            <p:nvPr/>
          </p:nvGrpSpPr>
          <p:grpSpPr bwMode="auto">
            <a:xfrm>
              <a:off x="-1028752" y="442882"/>
              <a:ext cx="555811" cy="409575"/>
              <a:chOff x="3168" y="192"/>
              <a:chExt cx="528" cy="672"/>
            </a:xfrm>
          </p:grpSpPr>
          <p:sp>
            <p:nvSpPr>
              <p:cNvPr id="50312" name="Line 5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13" name="Line 5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14" name="Line 6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15" name="Line 6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0310" name="Freeform 62"/>
            <p:cNvSpPr>
              <a:spLocks/>
            </p:cNvSpPr>
            <p:nvPr/>
          </p:nvSpPr>
          <p:spPr bwMode="auto">
            <a:xfrm>
              <a:off x="-1013627" y="442882"/>
              <a:ext cx="500066" cy="214314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252" tIns="45626" rIns="91252" bIns="45626"/>
            <a:lstStyle/>
            <a:p>
              <a:endParaRPr lang="ru-RU"/>
            </a:p>
          </p:txBody>
        </p:sp>
        <p:sp>
          <p:nvSpPr>
            <p:cNvPr id="50311" name="Text Box 63"/>
            <p:cNvSpPr txBox="1">
              <a:spLocks noChangeArrowheads="1"/>
            </p:cNvSpPr>
            <p:nvPr/>
          </p:nvSpPr>
          <p:spPr bwMode="auto">
            <a:xfrm>
              <a:off x="-1012873" y="442882"/>
              <a:ext cx="427181" cy="30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5288" rIns="0" bIns="35288">
              <a:spAutoFit/>
            </a:bodyPr>
            <a:lstStyle>
              <a:lvl1pPr defTabSz="709613" eaLnBrk="0" hangingPunct="0">
                <a:defRPr sz="25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09613" eaLnBrk="0" hangingPunct="0">
                <a:defRPr sz="25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09613" eaLnBrk="0" hangingPunct="0">
                <a:defRPr sz="25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09613" eaLnBrk="0" hangingPunct="0">
                <a:defRPr sz="25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09613" eaLnBrk="0" hangingPunct="0">
                <a:defRPr sz="25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096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096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096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096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sz="600" dirty="0">
                  <a:cs typeface="Arial" pitchFamily="34" charset="0"/>
                </a:rPr>
                <a:t>ПЧ-30</a:t>
              </a:r>
            </a:p>
          </p:txBody>
        </p:sp>
      </p:grpSp>
      <p:grpSp>
        <p:nvGrpSpPr>
          <p:cNvPr id="12" name="Группа 164"/>
          <p:cNvGrpSpPr>
            <a:grpSpLocks/>
          </p:cNvGrpSpPr>
          <p:nvPr/>
        </p:nvGrpSpPr>
        <p:grpSpPr bwMode="auto">
          <a:xfrm>
            <a:off x="3347864" y="2492898"/>
            <a:ext cx="360040" cy="287978"/>
            <a:chOff x="-1028752" y="442882"/>
            <a:chExt cx="555811" cy="537567"/>
          </a:xfrm>
        </p:grpSpPr>
        <p:grpSp>
          <p:nvGrpSpPr>
            <p:cNvPr id="13" name="Group 57"/>
            <p:cNvGrpSpPr>
              <a:grpSpLocks/>
            </p:cNvGrpSpPr>
            <p:nvPr/>
          </p:nvGrpSpPr>
          <p:grpSpPr bwMode="auto">
            <a:xfrm>
              <a:off x="-1028752" y="442882"/>
              <a:ext cx="555811" cy="537567"/>
              <a:chOff x="3168" y="192"/>
              <a:chExt cx="528" cy="882"/>
            </a:xfrm>
          </p:grpSpPr>
          <p:sp>
            <p:nvSpPr>
              <p:cNvPr id="50305" name="Line 58"/>
              <p:cNvSpPr>
                <a:spLocks noChangeShapeType="1"/>
              </p:cNvSpPr>
              <p:nvPr/>
            </p:nvSpPr>
            <p:spPr bwMode="auto">
              <a:xfrm flipH="1">
                <a:off x="3168" y="192"/>
                <a:ext cx="0" cy="88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6" name="Line 5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7" name="Line 6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0303" name="Freeform 62"/>
            <p:cNvSpPr>
              <a:spLocks/>
            </p:cNvSpPr>
            <p:nvPr/>
          </p:nvSpPr>
          <p:spPr bwMode="auto">
            <a:xfrm>
              <a:off x="-1013627" y="442882"/>
              <a:ext cx="500066" cy="214314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252" tIns="45626" rIns="91252" bIns="45626"/>
            <a:lstStyle/>
            <a:p>
              <a:endParaRPr lang="ru-RU"/>
            </a:p>
          </p:txBody>
        </p:sp>
        <p:sp>
          <p:nvSpPr>
            <p:cNvPr id="50304" name="Text Box 63"/>
            <p:cNvSpPr txBox="1">
              <a:spLocks noChangeArrowheads="1"/>
            </p:cNvSpPr>
            <p:nvPr/>
          </p:nvSpPr>
          <p:spPr bwMode="auto">
            <a:xfrm>
              <a:off x="-1012871" y="442882"/>
              <a:ext cx="427181" cy="30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5288" rIns="0" bIns="35288">
              <a:spAutoFit/>
            </a:bodyPr>
            <a:lstStyle>
              <a:lvl1pPr defTabSz="709613" eaLnBrk="0" hangingPunct="0">
                <a:defRPr sz="25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09613" eaLnBrk="0" hangingPunct="0">
                <a:defRPr sz="25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09613" eaLnBrk="0" hangingPunct="0">
                <a:defRPr sz="25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09613" eaLnBrk="0" hangingPunct="0">
                <a:defRPr sz="25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09613" eaLnBrk="0" hangingPunct="0">
                <a:defRPr sz="25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096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096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096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096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sz="600" dirty="0">
                  <a:cs typeface="Arial" pitchFamily="34" charset="0"/>
                </a:rPr>
                <a:t>ПЧ-69</a:t>
              </a:r>
            </a:p>
          </p:txBody>
        </p:sp>
      </p:grpSp>
      <p:grpSp>
        <p:nvGrpSpPr>
          <p:cNvPr id="14" name="Группа 164"/>
          <p:cNvGrpSpPr>
            <a:grpSpLocks/>
          </p:cNvGrpSpPr>
          <p:nvPr/>
        </p:nvGrpSpPr>
        <p:grpSpPr bwMode="auto">
          <a:xfrm>
            <a:off x="3491893" y="5085186"/>
            <a:ext cx="399143" cy="292730"/>
            <a:chOff x="-2433017" y="342071"/>
            <a:chExt cx="555811" cy="409821"/>
          </a:xfrm>
        </p:grpSpPr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-2433017" y="342317"/>
              <a:ext cx="555811" cy="409575"/>
              <a:chOff x="1834" y="27"/>
              <a:chExt cx="528" cy="672"/>
            </a:xfrm>
          </p:grpSpPr>
          <p:sp>
            <p:nvSpPr>
              <p:cNvPr id="50298" name="Line 58"/>
              <p:cNvSpPr>
                <a:spLocks noChangeShapeType="1"/>
              </p:cNvSpPr>
              <p:nvPr/>
            </p:nvSpPr>
            <p:spPr bwMode="auto">
              <a:xfrm>
                <a:off x="1834" y="27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9" name="Line 59"/>
              <p:cNvSpPr>
                <a:spLocks noChangeShapeType="1"/>
              </p:cNvSpPr>
              <p:nvPr/>
            </p:nvSpPr>
            <p:spPr bwMode="auto">
              <a:xfrm>
                <a:off x="1834" y="27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0" name="Line 60"/>
              <p:cNvSpPr>
                <a:spLocks noChangeShapeType="1"/>
              </p:cNvSpPr>
              <p:nvPr/>
            </p:nvSpPr>
            <p:spPr bwMode="auto">
              <a:xfrm flipV="1">
                <a:off x="1834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1" name="Line 61"/>
              <p:cNvSpPr>
                <a:spLocks noChangeShapeType="1"/>
              </p:cNvSpPr>
              <p:nvPr/>
            </p:nvSpPr>
            <p:spPr bwMode="auto">
              <a:xfrm>
                <a:off x="2311" y="19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0296" name="Freeform 62"/>
            <p:cNvSpPr>
              <a:spLocks/>
            </p:cNvSpPr>
            <p:nvPr/>
          </p:nvSpPr>
          <p:spPr bwMode="auto">
            <a:xfrm>
              <a:off x="-2432559" y="342071"/>
              <a:ext cx="500066" cy="214314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252" tIns="45626" rIns="91252" bIns="45626"/>
            <a:lstStyle/>
            <a:p>
              <a:endParaRPr lang="ru-RU"/>
            </a:p>
          </p:txBody>
        </p:sp>
        <p:sp>
          <p:nvSpPr>
            <p:cNvPr id="50297" name="Text Box 63"/>
            <p:cNvSpPr txBox="1">
              <a:spLocks noChangeArrowheads="1"/>
            </p:cNvSpPr>
            <p:nvPr/>
          </p:nvSpPr>
          <p:spPr bwMode="auto">
            <a:xfrm flipH="1">
              <a:off x="-2432559" y="342071"/>
              <a:ext cx="501361" cy="22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35288" rIns="0" bIns="35288">
              <a:spAutoFit/>
            </a:bodyPr>
            <a:lstStyle>
              <a:lvl1pPr defTabSz="709613" eaLnBrk="0" hangingPunct="0">
                <a:defRPr sz="25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09613" eaLnBrk="0" hangingPunct="0">
                <a:defRPr sz="25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09613" eaLnBrk="0" hangingPunct="0">
                <a:defRPr sz="25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09613" eaLnBrk="0" hangingPunct="0">
                <a:defRPr sz="25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09613" eaLnBrk="0" hangingPunct="0">
                <a:defRPr sz="25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096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096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096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096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sz="600" dirty="0">
                  <a:cs typeface="Arial" pitchFamily="34" charset="0"/>
                </a:rPr>
                <a:t>ПЧ-68</a:t>
              </a:r>
            </a:p>
          </p:txBody>
        </p:sp>
      </p:grpSp>
      <p:pic>
        <p:nvPicPr>
          <p:cNvPr id="84" name="Picture 3" descr="C:\Documents and Settings\99001\Рабочий стол\ПО фад\serv.jpg"/>
          <p:cNvPicPr>
            <a:picLocks noChangeAspect="1" noChangeArrowheads="1"/>
          </p:cNvPicPr>
          <p:nvPr/>
        </p:nvPicPr>
        <p:blipFill>
          <a:blip r:embed="rId3" cstate="print"/>
          <a:srcRect l="10089" t="34019" r="77608" b="56616"/>
          <a:stretch>
            <a:fillRect/>
          </a:stretch>
        </p:blipFill>
        <p:spPr bwMode="auto">
          <a:xfrm>
            <a:off x="5796136" y="2780929"/>
            <a:ext cx="127000" cy="17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3" descr="C:\Documents and Settings\99001\Рабочий стол\ПО фад\serv.jpg"/>
          <p:cNvPicPr>
            <a:picLocks noChangeAspect="1" noChangeArrowheads="1"/>
          </p:cNvPicPr>
          <p:nvPr/>
        </p:nvPicPr>
        <p:blipFill>
          <a:blip r:embed="rId3" cstate="print"/>
          <a:srcRect l="10089" t="34019" r="77608" b="56616"/>
          <a:stretch>
            <a:fillRect/>
          </a:stretch>
        </p:blipFill>
        <p:spPr bwMode="auto">
          <a:xfrm>
            <a:off x="5004048" y="2204867"/>
            <a:ext cx="127000" cy="17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3" descr="C:\Documents and Settings\99001\Рабочий стол\ПО фад\serv.jpg"/>
          <p:cNvPicPr>
            <a:picLocks noChangeAspect="1" noChangeArrowheads="1"/>
          </p:cNvPicPr>
          <p:nvPr/>
        </p:nvPicPr>
        <p:blipFill>
          <a:blip r:embed="rId3" cstate="print"/>
          <a:srcRect l="10089" t="34019" r="77608" b="56616"/>
          <a:stretch>
            <a:fillRect/>
          </a:stretch>
        </p:blipFill>
        <p:spPr bwMode="auto">
          <a:xfrm>
            <a:off x="3203848" y="5229201"/>
            <a:ext cx="127000" cy="17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 descr="C:\Documents and Settings\99001\Рабочий стол\ПО фад\serv.jpg"/>
          <p:cNvPicPr>
            <a:picLocks noChangeAspect="1" noChangeArrowheads="1"/>
          </p:cNvPicPr>
          <p:nvPr/>
        </p:nvPicPr>
        <p:blipFill>
          <a:blip r:embed="rId4" cstate="print"/>
          <a:srcRect l="76843" t="5290" r="10593" b="85278"/>
          <a:stretch>
            <a:fillRect/>
          </a:stretch>
        </p:blipFill>
        <p:spPr bwMode="auto">
          <a:xfrm>
            <a:off x="5076056" y="2204877"/>
            <a:ext cx="127000" cy="1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3" descr="C:\Documents and Settings\99001\Рабочий стол\ПО фад\serv.jpg"/>
          <p:cNvPicPr>
            <a:picLocks noChangeAspect="1" noChangeArrowheads="1"/>
          </p:cNvPicPr>
          <p:nvPr/>
        </p:nvPicPr>
        <p:blipFill>
          <a:blip r:embed="rId5" cstate="print"/>
          <a:srcRect l="9802" t="19589" r="77339" b="70779"/>
          <a:stretch>
            <a:fillRect/>
          </a:stretch>
        </p:blipFill>
        <p:spPr bwMode="auto">
          <a:xfrm>
            <a:off x="4860032" y="2204877"/>
            <a:ext cx="127000" cy="1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TextBox 163"/>
          <p:cNvSpPr txBox="1">
            <a:spLocks noChangeArrowheads="1"/>
          </p:cNvSpPr>
          <p:nvPr/>
        </p:nvSpPr>
        <p:spPr bwMode="auto">
          <a:xfrm>
            <a:off x="5710462" y="3428995"/>
            <a:ext cx="271127" cy="1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4" rIns="91390" bIns="45694">
            <a:spAutoFit/>
          </a:bodyPr>
          <a:lstStyle/>
          <a:p>
            <a:r>
              <a:rPr lang="ru-RU" sz="600" b="1" dirty="0">
                <a:solidFill>
                  <a:schemeClr val="bg1"/>
                </a:solidFill>
              </a:rPr>
              <a:t>3 т</a:t>
            </a:r>
          </a:p>
        </p:txBody>
      </p:sp>
      <p:grpSp>
        <p:nvGrpSpPr>
          <p:cNvPr id="16" name="Группа 161"/>
          <p:cNvGrpSpPr>
            <a:grpSpLocks/>
          </p:cNvGrpSpPr>
          <p:nvPr/>
        </p:nvGrpSpPr>
        <p:grpSpPr bwMode="auto">
          <a:xfrm>
            <a:off x="5724128" y="1484785"/>
            <a:ext cx="1512168" cy="1008112"/>
            <a:chOff x="7231698" y="4360464"/>
            <a:chExt cx="1221564" cy="934388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7406207" y="5094627"/>
              <a:ext cx="407188" cy="2002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600" dirty="0"/>
            </a:p>
            <a:p>
              <a:pPr algn="ctr">
                <a:defRPr/>
              </a:pPr>
              <a:r>
                <a:rPr lang="ru-RU" sz="1000" dirty="0" smtClean="0"/>
                <a:t>5 тыс. т</a:t>
              </a:r>
              <a:endParaRPr lang="ru-RU" sz="1000" dirty="0"/>
            </a:p>
          </p:txBody>
        </p:sp>
        <p:sp>
          <p:nvSpPr>
            <p:cNvPr id="101" name="TextBox 163"/>
            <p:cNvSpPr txBox="1">
              <a:spLocks noChangeArrowheads="1"/>
            </p:cNvSpPr>
            <p:nvPr/>
          </p:nvSpPr>
          <p:spPr bwMode="auto">
            <a:xfrm>
              <a:off x="7231698" y="4360464"/>
              <a:ext cx="1221564" cy="156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500" b="1" dirty="0" smtClean="0">
                  <a:solidFill>
                    <a:schemeClr val="bg1"/>
                  </a:solidFill>
                </a:rPr>
                <a:t>5 тыс. т</a:t>
              </a:r>
              <a:endParaRPr lang="ru-RU" sz="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5724128" y="3068973"/>
            <a:ext cx="157616" cy="137205"/>
            <a:chOff x="4032" y="3192"/>
            <a:chExt cx="96" cy="143"/>
          </a:xfrm>
        </p:grpSpPr>
        <p:sp>
          <p:nvSpPr>
            <p:cNvPr id="107" name="Rectangle 91"/>
            <p:cNvSpPr>
              <a:spLocks noChangeArrowheads="1"/>
            </p:cNvSpPr>
            <p:nvPr/>
          </p:nvSpPr>
          <p:spPr bwMode="auto">
            <a:xfrm>
              <a:off x="4032" y="3192"/>
              <a:ext cx="96" cy="9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 dirty="0"/>
            </a:p>
          </p:txBody>
        </p:sp>
        <p:sp>
          <p:nvSpPr>
            <p:cNvPr id="108" name="Rectangle 92"/>
            <p:cNvSpPr>
              <a:spLocks noChangeArrowheads="1"/>
            </p:cNvSpPr>
            <p:nvPr/>
          </p:nvSpPr>
          <p:spPr bwMode="auto">
            <a:xfrm>
              <a:off x="4032" y="3288"/>
              <a:ext cx="96" cy="4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 dirty="0"/>
            </a:p>
          </p:txBody>
        </p:sp>
      </p:grpSp>
      <p:sp>
        <p:nvSpPr>
          <p:cNvPr id="112" name="Овал 111"/>
          <p:cNvSpPr/>
          <p:nvPr/>
        </p:nvSpPr>
        <p:spPr>
          <a:xfrm>
            <a:off x="6084168" y="2492896"/>
            <a:ext cx="216024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4" rIns="91390" bIns="45694" rtlCol="0" anchor="ctr"/>
          <a:lstStyle/>
          <a:p>
            <a:pPr algn="ctr"/>
            <a:endParaRPr lang="ru-RU"/>
          </a:p>
        </p:txBody>
      </p:sp>
      <p:pic>
        <p:nvPicPr>
          <p:cNvPr id="113" name="Picture 2" descr="F:\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780928"/>
            <a:ext cx="199784" cy="23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 Box 711"/>
          <p:cNvSpPr txBox="1">
            <a:spLocks noChangeArrowheads="1"/>
          </p:cNvSpPr>
          <p:nvPr/>
        </p:nvSpPr>
        <p:spPr bwMode="auto">
          <a:xfrm>
            <a:off x="4429124" y="1071546"/>
            <a:ext cx="3357586" cy="32259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5632" tIns="37817" rIns="75632" bIns="378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ЗАПАДНОДВИНСКИЙ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РАЙОН</a:t>
            </a:r>
          </a:p>
        </p:txBody>
      </p:sp>
      <p:sp>
        <p:nvSpPr>
          <p:cNvPr id="70" name="AutoShape 651"/>
          <p:cNvSpPr>
            <a:spLocks noChangeArrowheads="1"/>
          </p:cNvSpPr>
          <p:nvPr/>
        </p:nvSpPr>
        <p:spPr bwMode="auto">
          <a:xfrm>
            <a:off x="395538" y="4429133"/>
            <a:ext cx="1508125" cy="620047"/>
          </a:xfrm>
          <a:prstGeom prst="wedgeRectCallout">
            <a:avLst>
              <a:gd name="adj1" fmla="val 101809"/>
              <a:gd name="adj2" fmla="val -90776"/>
            </a:avLst>
          </a:prstGeom>
          <a:solidFill>
            <a:srgbClr val="00CCFF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5585" tIns="37793" rIns="75585" bIns="37793" anchor="ctr"/>
          <a:lstStyle/>
          <a:p>
            <a:pPr algn="ctr"/>
            <a:r>
              <a:rPr lang="ru-RU" sz="700" b="1" i="1" u="sng" dirty="0">
                <a:latin typeface="Calibri" pitchFamily="34" charset="0"/>
              </a:rPr>
              <a:t>РЕКА </a:t>
            </a:r>
            <a:r>
              <a:rPr lang="ru-RU" sz="700" b="1" i="1" u="sng" dirty="0" smtClean="0">
                <a:latin typeface="Calibri" pitchFamily="34" charset="0"/>
              </a:rPr>
              <a:t>Торопа</a:t>
            </a:r>
            <a:endParaRPr lang="ru-RU" sz="700" b="1" i="1" u="sng" dirty="0">
              <a:latin typeface="Calibri" pitchFamily="34" charset="0"/>
            </a:endParaRPr>
          </a:p>
          <a:p>
            <a:pPr algn="ctr"/>
            <a:r>
              <a:rPr lang="ru-RU" sz="700" i="1" dirty="0" smtClean="0">
                <a:latin typeface="Calibri" pitchFamily="34" charset="0"/>
              </a:rPr>
              <a:t>Длина 1015км</a:t>
            </a:r>
            <a:endParaRPr lang="ru-RU" sz="700" i="1" dirty="0">
              <a:latin typeface="Calibri" pitchFamily="34" charset="0"/>
            </a:endParaRPr>
          </a:p>
          <a:p>
            <a:pPr algn="ctr"/>
            <a:r>
              <a:rPr lang="ru-RU" sz="700" i="1" dirty="0">
                <a:latin typeface="Calibri" pitchFamily="34" charset="0"/>
              </a:rPr>
              <a:t>Скорость течения, км/час 5</a:t>
            </a:r>
          </a:p>
          <a:p>
            <a:pPr algn="ctr"/>
            <a:r>
              <a:rPr lang="ru-RU" sz="700" i="1" dirty="0">
                <a:latin typeface="Calibri" pitchFamily="34" charset="0"/>
              </a:rPr>
              <a:t>Характеристика дна </a:t>
            </a:r>
            <a:r>
              <a:rPr lang="ru-RU" sz="700" i="1" dirty="0" smtClean="0">
                <a:latin typeface="Calibri" pitchFamily="34" charset="0"/>
              </a:rPr>
              <a:t>песочно-каменистое</a:t>
            </a:r>
            <a:endParaRPr lang="ru-RU" sz="700" i="1" dirty="0">
              <a:latin typeface="Calibri" pitchFamily="34" charset="0"/>
            </a:endParaRPr>
          </a:p>
        </p:txBody>
      </p:sp>
      <p:sp>
        <p:nvSpPr>
          <p:cNvPr id="71" name="AutoShape 651"/>
          <p:cNvSpPr>
            <a:spLocks noChangeArrowheads="1"/>
          </p:cNvSpPr>
          <p:nvPr/>
        </p:nvSpPr>
        <p:spPr bwMode="auto">
          <a:xfrm rot="10800000" flipV="1">
            <a:off x="7740365" y="3356992"/>
            <a:ext cx="1296145" cy="720081"/>
          </a:xfrm>
          <a:prstGeom prst="wedgeRectCallout">
            <a:avLst>
              <a:gd name="adj1" fmla="val 195350"/>
              <a:gd name="adj2" fmla="val -95331"/>
            </a:avLst>
          </a:prstGeom>
          <a:solidFill>
            <a:srgbClr val="00CCFF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5585" tIns="37793" rIns="75585" bIns="37793" anchor="ctr"/>
          <a:lstStyle/>
          <a:p>
            <a:pPr algn="ctr"/>
            <a:r>
              <a:rPr lang="ru-RU" sz="700" b="1" i="1" u="sng" dirty="0">
                <a:latin typeface="Calibri" pitchFamily="34" charset="0"/>
              </a:rPr>
              <a:t>РЕКА </a:t>
            </a:r>
            <a:r>
              <a:rPr lang="ru-RU" sz="700" b="1" i="1" u="sng" dirty="0" smtClean="0">
                <a:latin typeface="Calibri" pitchFamily="34" charset="0"/>
              </a:rPr>
              <a:t>Западная Двина</a:t>
            </a:r>
            <a:endParaRPr lang="ru-RU" sz="700" b="1" i="1" u="sng" dirty="0">
              <a:latin typeface="Calibri" pitchFamily="34" charset="0"/>
            </a:endParaRPr>
          </a:p>
          <a:p>
            <a:pPr algn="ctr"/>
            <a:r>
              <a:rPr lang="ru-RU" sz="700" i="1" dirty="0">
                <a:latin typeface="Calibri" pitchFamily="34" charset="0"/>
              </a:rPr>
              <a:t>Длина, </a:t>
            </a:r>
            <a:r>
              <a:rPr lang="ru-RU" sz="700" i="1" dirty="0" smtClean="0">
                <a:latin typeface="Calibri" pitchFamily="34" charset="0"/>
              </a:rPr>
              <a:t>км -1020</a:t>
            </a:r>
            <a:endParaRPr lang="ru-RU" sz="700" i="1" dirty="0">
              <a:latin typeface="Calibri" pitchFamily="34" charset="0"/>
            </a:endParaRPr>
          </a:p>
          <a:p>
            <a:pPr algn="ctr"/>
            <a:r>
              <a:rPr lang="ru-RU" sz="700" i="1" dirty="0">
                <a:latin typeface="Calibri" pitchFamily="34" charset="0"/>
              </a:rPr>
              <a:t>Скорость течения, км/час 5</a:t>
            </a:r>
          </a:p>
          <a:p>
            <a:pPr algn="ctr"/>
            <a:r>
              <a:rPr lang="ru-RU" sz="700" i="1" dirty="0">
                <a:latin typeface="Calibri" pitchFamily="34" charset="0"/>
              </a:rPr>
              <a:t>Характеристика дна </a:t>
            </a:r>
            <a:r>
              <a:rPr lang="ru-RU" sz="700" i="1" dirty="0" smtClean="0">
                <a:latin typeface="Calibri" pitchFamily="34" charset="0"/>
              </a:rPr>
              <a:t>песочно-каменистое</a:t>
            </a:r>
            <a:endParaRPr lang="ru-RU" sz="700" i="1" dirty="0">
              <a:latin typeface="Calibri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2483768" y="1916832"/>
            <a:ext cx="360040" cy="1440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0" tIns="45694" rIns="91390" bIns="45694" rtlCol="0" anchor="ctr"/>
          <a:lstStyle/>
          <a:p>
            <a:pPr algn="ctr"/>
            <a:r>
              <a:rPr lang="ru-RU" sz="800" dirty="0" smtClean="0"/>
              <a:t>м9</a:t>
            </a:r>
            <a:endParaRPr lang="ru-RU" sz="800" dirty="0"/>
          </a:p>
        </p:txBody>
      </p:sp>
      <p:cxnSp>
        <p:nvCxnSpPr>
          <p:cNvPr id="215" name="Прямая со стрелкой 214"/>
          <p:cNvCxnSpPr>
            <a:stCxn id="249" idx="2"/>
            <a:endCxn id="611" idx="30"/>
          </p:cNvCxnSpPr>
          <p:nvPr/>
        </p:nvCxnSpPr>
        <p:spPr>
          <a:xfrm rot="16200000" flipH="1">
            <a:off x="7515444" y="2465775"/>
            <a:ext cx="244196" cy="104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807"/>
          <p:cNvSpPr txBox="1">
            <a:spLocks noChangeArrowheads="1"/>
          </p:cNvSpPr>
          <p:nvPr/>
        </p:nvSpPr>
        <p:spPr bwMode="auto">
          <a:xfrm>
            <a:off x="2838463" y="4259536"/>
            <a:ext cx="176213" cy="18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4" rIns="91390" bIns="45694" anchor="ctr"/>
          <a:lstStyle/>
          <a:p>
            <a:pPr algn="ctr"/>
            <a:r>
              <a:rPr lang="ru-RU" sz="1000" b="1" dirty="0">
                <a:latin typeface="Calibri" pitchFamily="34" charset="0"/>
              </a:rPr>
              <a:t>Т</a:t>
            </a:r>
          </a:p>
        </p:txBody>
      </p:sp>
      <p:grpSp>
        <p:nvGrpSpPr>
          <p:cNvPr id="22" name="Группа 784"/>
          <p:cNvGrpSpPr>
            <a:grpSpLocks/>
          </p:cNvGrpSpPr>
          <p:nvPr/>
        </p:nvGrpSpPr>
        <p:grpSpPr bwMode="auto">
          <a:xfrm>
            <a:off x="5135563" y="3357564"/>
            <a:ext cx="176212" cy="187325"/>
            <a:chOff x="1200915" y="4397868"/>
            <a:chExt cx="177035" cy="186832"/>
          </a:xfrm>
        </p:grpSpPr>
        <p:sp>
          <p:nvSpPr>
            <p:cNvPr id="244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/>
              <a:endParaRPr lang="ru-RU" sz="800" dirty="0">
                <a:latin typeface="Calibri" pitchFamily="34" charset="0"/>
              </a:endParaRPr>
            </a:p>
          </p:txBody>
        </p:sp>
        <p:sp>
          <p:nvSpPr>
            <p:cNvPr id="245" name="TextBox 786"/>
            <p:cNvSpPr txBox="1">
              <a:spLocks noChangeArrowheads="1"/>
            </p:cNvSpPr>
            <p:nvPr/>
          </p:nvSpPr>
          <p:spPr bwMode="auto">
            <a:xfrm>
              <a:off x="1200915" y="4402931"/>
              <a:ext cx="177035" cy="18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000" b="1" dirty="0">
                  <a:latin typeface="Calibri" pitchFamily="34" charset="0"/>
                </a:rPr>
                <a:t>Т</a:t>
              </a:r>
            </a:p>
          </p:txBody>
        </p:sp>
      </p:grpSp>
      <p:sp>
        <p:nvSpPr>
          <p:cNvPr id="246" name="TextBox 422"/>
          <p:cNvSpPr txBox="1">
            <a:spLocks noChangeArrowheads="1"/>
          </p:cNvSpPr>
          <p:nvPr/>
        </p:nvSpPr>
        <p:spPr bwMode="auto">
          <a:xfrm>
            <a:off x="6588224" y="2636912"/>
            <a:ext cx="1728192" cy="36004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77" tIns="45688" rIns="91377" bIns="45688" anchor="ctr"/>
          <a:lstStyle/>
          <a:p>
            <a:pPr algn="ctr" defTabSz="127852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Западная Двина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7452320" y="2204864"/>
            <a:ext cx="360040" cy="1440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0" tIns="45694" rIns="91390" bIns="45694" rtlCol="0" anchor="ctr"/>
          <a:lstStyle/>
          <a:p>
            <a:pPr algn="ctr"/>
            <a:r>
              <a:rPr lang="ru-RU" sz="800" dirty="0" smtClean="0"/>
              <a:t>м9</a:t>
            </a:r>
            <a:endParaRPr lang="ru-RU" sz="800" dirty="0"/>
          </a:p>
        </p:txBody>
      </p:sp>
      <p:grpSp>
        <p:nvGrpSpPr>
          <p:cNvPr id="23" name="Group 232"/>
          <p:cNvGrpSpPr>
            <a:grpSpLocks/>
          </p:cNvGrpSpPr>
          <p:nvPr/>
        </p:nvGrpSpPr>
        <p:grpSpPr bwMode="auto">
          <a:xfrm>
            <a:off x="3779912" y="3645025"/>
            <a:ext cx="288032" cy="200025"/>
            <a:chOff x="4727" y="2506"/>
            <a:chExt cx="706" cy="1172"/>
          </a:xfrm>
        </p:grpSpPr>
        <p:sp>
          <p:nvSpPr>
            <p:cNvPr id="251" name="Freeform 233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2" name="Freeform 234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3" name="Rectangle 235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4" name="Rectangle 236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5" name="Rectangle 237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" name="Rectangle 238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7" name="Rectangle 239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8" name="Rectangle 240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9" name="Rectangle 241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0" name="Rectangle 242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1" name="Rectangle 243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2" name="Rectangle 244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3" name="Rectangle 245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4" name="Rectangle 246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5" name="Rectangle 247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6" name="Rectangle 248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" name="Rectangle 249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" name="Freeform 250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" name="Freeform 251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" name="Rectangle 252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" name="Rectangle 253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" name="Rectangle 254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" name="Rectangle 255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" name="Rectangle 256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" name="Rectangle 257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" name="Rectangle 258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7" name="Rectangle 259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8" name="Rectangle 260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9" name="Rectangle 26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0" name="Rectangle 262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1" name="Rectangle 263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2" name="Rectangle 264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3" name="Rectangle 265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4" name="Rectangle 266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5" name="Rectangle 267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" name="Rectangle 268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7" name="Rectangle 269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8" name="Rectangle 270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9" name="Rectangle 271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0" name="Rectangle 272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1" name="Rectangle 273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2" name="Rectangle 274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3" name="Rectangle 275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4" name="Rectangle 276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5" name="Rectangle 277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6" name="Rectangle 278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" name="Rectangle 279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8" name="Rectangle 280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9" name="Rectangle 281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0" name="Rectangle 282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1" name="Rectangle 283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2" name="Rectangle 284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3" name="Freeform 285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4" name="Freeform 286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5" name="Freeform 287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6" name="Freeform 288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" name="Freeform 289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8" name="Freeform 290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9" name="Freeform 291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0" name="Freeform 292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1" name="Freeform 293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2" name="Freeform 294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3" name="Freeform 295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4" name="Freeform 296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5" name="Freeform 297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6" name="Freeform 298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" name="Freeform 299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8" name="Freeform 300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9" name="Freeform 301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3 w 216"/>
                <a:gd name="T1" fmla="*/ 165 h 372"/>
                <a:gd name="T2" fmla="*/ 20 w 216"/>
                <a:gd name="T3" fmla="*/ 165 h 372"/>
                <a:gd name="T4" fmla="*/ 20 w 216"/>
                <a:gd name="T5" fmla="*/ 260 h 372"/>
                <a:gd name="T6" fmla="*/ 3 w 216"/>
                <a:gd name="T7" fmla="*/ 260 h 372"/>
                <a:gd name="T8" fmla="*/ 0 w 216"/>
                <a:gd name="T9" fmla="*/ 282 h 372"/>
                <a:gd name="T10" fmla="*/ 23 w 216"/>
                <a:gd name="T11" fmla="*/ 282 h 372"/>
                <a:gd name="T12" fmla="*/ 23 w 216"/>
                <a:gd name="T13" fmla="*/ 0 h 372"/>
                <a:gd name="T14" fmla="*/ 0 w 216"/>
                <a:gd name="T15" fmla="*/ 0 h 372"/>
                <a:gd name="T16" fmla="*/ 3 w 216"/>
                <a:gd name="T17" fmla="*/ 21 h 372"/>
                <a:gd name="T18" fmla="*/ 20 w 216"/>
                <a:gd name="T19" fmla="*/ 21 h 372"/>
                <a:gd name="T20" fmla="*/ 20 w 216"/>
                <a:gd name="T21" fmla="*/ 130 h 372"/>
                <a:gd name="T22" fmla="*/ 3 w 216"/>
                <a:gd name="T23" fmla="*/ 130 h 372"/>
                <a:gd name="T24" fmla="*/ 3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0" name="Freeform 302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1" name="Freeform 303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2" name="Freeform 304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3" name="Rectangle 305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4" name="Rectangle 306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5" name="Rectangle 307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6" name="Rectangle 308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7" name="Rectangle 309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8" name="Rectangle 310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9" name="Freeform 311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330" name="Text Box 656"/>
          <p:cNvSpPr txBox="1">
            <a:spLocks noChangeArrowheads="1"/>
          </p:cNvSpPr>
          <p:nvPr/>
        </p:nvSpPr>
        <p:spPr bwMode="auto">
          <a:xfrm>
            <a:off x="3203852" y="5929330"/>
            <a:ext cx="1152128" cy="507211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5585" tIns="37793" rIns="75585" bIns="37793">
            <a:spAutoFit/>
          </a:bodyPr>
          <a:lstStyle/>
          <a:p>
            <a:pPr algn="ctr" defTabSz="913343"/>
            <a:r>
              <a:rPr lang="ru-RU" sz="700" dirty="0" err="1" smtClean="0">
                <a:cs typeface="Arial" pitchFamily="34" charset="0"/>
              </a:rPr>
              <a:t>Уч</a:t>
            </a:r>
            <a:r>
              <a:rPr lang="ru-RU" sz="700" dirty="0" smtClean="0">
                <a:cs typeface="Arial" pitchFamily="34" charset="0"/>
              </a:rPr>
              <a:t>. больница на 20 коек</a:t>
            </a:r>
          </a:p>
          <a:p>
            <a:pPr algn="ctr" defTabSz="913343"/>
            <a:r>
              <a:rPr lang="ru-RU" sz="700" dirty="0" smtClean="0"/>
              <a:t>п. Ильино</a:t>
            </a:r>
          </a:p>
          <a:p>
            <a:pPr algn="ctr" defTabSz="913343"/>
            <a:endParaRPr lang="ru-RU" sz="700" dirty="0" smtClean="0">
              <a:cs typeface="Arial" pitchFamily="34" charset="0"/>
            </a:endParaRPr>
          </a:p>
          <a:p>
            <a:pPr algn="ctr" defTabSz="913343"/>
            <a:r>
              <a:rPr lang="ru-RU" sz="700" dirty="0" smtClean="0">
                <a:cs typeface="Arial" pitchFamily="34" charset="0"/>
              </a:rPr>
              <a:t>Тел. </a:t>
            </a:r>
            <a:r>
              <a:rPr lang="ru-RU" sz="700" dirty="0" smtClean="0"/>
              <a:t>8-48265-2-12-30</a:t>
            </a:r>
            <a:endParaRPr lang="ru-RU" sz="700" dirty="0"/>
          </a:p>
        </p:txBody>
      </p:sp>
      <p:cxnSp>
        <p:nvCxnSpPr>
          <p:cNvPr id="332" name="Прямая со стрелкой 331"/>
          <p:cNvCxnSpPr/>
          <p:nvPr/>
        </p:nvCxnSpPr>
        <p:spPr>
          <a:xfrm flipH="1" flipV="1">
            <a:off x="3419872" y="5373216"/>
            <a:ext cx="432048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Text Box 656"/>
          <p:cNvSpPr txBox="1">
            <a:spLocks noChangeArrowheads="1"/>
          </p:cNvSpPr>
          <p:nvPr/>
        </p:nvSpPr>
        <p:spPr bwMode="auto">
          <a:xfrm>
            <a:off x="3203851" y="1340769"/>
            <a:ext cx="1440160" cy="630322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5585" tIns="37793" rIns="75585" bIns="37793">
            <a:spAutoFit/>
          </a:bodyPr>
          <a:lstStyle/>
          <a:p>
            <a:pPr algn="ctr" defTabSz="913343"/>
            <a:r>
              <a:rPr lang="ru-RU" sz="700" dirty="0" smtClean="0">
                <a:cs typeface="Arial" pitchFamily="34" charset="0"/>
              </a:rPr>
              <a:t>Дом-интернат для инвалидов и престарелых на 50мест </a:t>
            </a:r>
          </a:p>
          <a:p>
            <a:pPr algn="ctr" defTabSz="913343"/>
            <a:r>
              <a:rPr lang="ru-RU" sz="700" dirty="0" smtClean="0">
                <a:cs typeface="Arial" pitchFamily="34" charset="0"/>
              </a:rPr>
              <a:t>П.Старая Торопа</a:t>
            </a:r>
          </a:p>
          <a:p>
            <a:pPr algn="ctr" defTabSz="913343"/>
            <a:r>
              <a:rPr lang="ru-RU" sz="700" dirty="0" err="1" smtClean="0">
                <a:cs typeface="Arial" pitchFamily="34" charset="0"/>
              </a:rPr>
              <a:t>Дир</a:t>
            </a:r>
            <a:r>
              <a:rPr lang="ru-RU" sz="700" dirty="0" smtClean="0">
                <a:cs typeface="Arial" pitchFamily="34" charset="0"/>
              </a:rPr>
              <a:t>. Матросова Т.В.</a:t>
            </a:r>
          </a:p>
          <a:p>
            <a:pPr algn="ctr" defTabSz="913343"/>
            <a:r>
              <a:rPr lang="ru-RU" sz="700" dirty="0" smtClean="0">
                <a:cs typeface="Arial" pitchFamily="34" charset="0"/>
              </a:rPr>
              <a:t>8 (48265)3-12-81</a:t>
            </a:r>
            <a:endParaRPr lang="ru-RU" sz="700" dirty="0"/>
          </a:p>
        </p:txBody>
      </p:sp>
      <p:sp>
        <p:nvSpPr>
          <p:cNvPr id="338" name="Text Box 656"/>
          <p:cNvSpPr txBox="1">
            <a:spLocks noChangeArrowheads="1"/>
          </p:cNvSpPr>
          <p:nvPr/>
        </p:nvSpPr>
        <p:spPr bwMode="auto">
          <a:xfrm>
            <a:off x="5724128" y="3645024"/>
            <a:ext cx="648072" cy="39949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5585" tIns="37793" rIns="75585" bIns="37793">
            <a:spAutoFit/>
          </a:bodyPr>
          <a:lstStyle/>
          <a:p>
            <a:pPr algn="ctr"/>
            <a:r>
              <a:rPr lang="ru-RU" sz="700" dirty="0" smtClean="0"/>
              <a:t>Филиал «</a:t>
            </a:r>
            <a:r>
              <a:rPr lang="ru-RU" sz="700" dirty="0" err="1" smtClean="0"/>
              <a:t>Ростелеком</a:t>
            </a:r>
            <a:r>
              <a:rPr lang="ru-RU" sz="700" dirty="0" smtClean="0"/>
              <a:t>»</a:t>
            </a:r>
            <a:endParaRPr lang="ru-RU" sz="700" dirty="0"/>
          </a:p>
        </p:txBody>
      </p:sp>
      <p:sp>
        <p:nvSpPr>
          <p:cNvPr id="339" name="Text Box 656"/>
          <p:cNvSpPr txBox="1">
            <a:spLocks noChangeArrowheads="1"/>
          </p:cNvSpPr>
          <p:nvPr/>
        </p:nvSpPr>
        <p:spPr bwMode="auto">
          <a:xfrm>
            <a:off x="6516219" y="4005077"/>
            <a:ext cx="1152128" cy="876543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5585" tIns="37793" rIns="75585" bIns="37793">
            <a:spAutoFit/>
          </a:bodyPr>
          <a:lstStyle/>
          <a:p>
            <a:pPr algn="ctr" defTabSz="913343"/>
            <a:r>
              <a:rPr lang="ru-RU" sz="700" dirty="0" err="1" smtClean="0">
                <a:cs typeface="Arial" pitchFamily="34" charset="0"/>
              </a:rPr>
              <a:t>Западнодвинская</a:t>
            </a:r>
            <a:r>
              <a:rPr lang="ru-RU" sz="700" dirty="0" smtClean="0">
                <a:cs typeface="Arial" pitchFamily="34" charset="0"/>
              </a:rPr>
              <a:t> ЦРБ на 151 коек</a:t>
            </a:r>
          </a:p>
          <a:p>
            <a:pPr algn="ctr" defTabSz="913343"/>
            <a:r>
              <a:rPr lang="ru-RU" sz="700" dirty="0" smtClean="0"/>
              <a:t>г. Западная Двина, ул. Больничная, д.41 </a:t>
            </a:r>
          </a:p>
          <a:p>
            <a:pPr algn="ctr" defTabSz="913343"/>
            <a:r>
              <a:rPr lang="ru-RU" sz="700" dirty="0" smtClean="0"/>
              <a:t> Гл.врач Степанова Л.В.</a:t>
            </a:r>
            <a:endParaRPr lang="ru-RU" sz="700" dirty="0" smtClean="0">
              <a:cs typeface="Arial" pitchFamily="34" charset="0"/>
            </a:endParaRPr>
          </a:p>
          <a:p>
            <a:pPr algn="ctr" defTabSz="913343"/>
            <a:r>
              <a:rPr lang="ru-RU" sz="700" dirty="0" smtClean="0">
                <a:cs typeface="Arial" pitchFamily="34" charset="0"/>
              </a:rPr>
              <a:t>Тел. </a:t>
            </a:r>
            <a:r>
              <a:rPr lang="ru-RU" sz="700" dirty="0" smtClean="0"/>
              <a:t>8-48265-2-12-30</a:t>
            </a:r>
          </a:p>
          <a:p>
            <a:pPr algn="ctr" defTabSz="913343"/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340" name="Text Box 656"/>
          <p:cNvSpPr txBox="1">
            <a:spLocks noChangeArrowheads="1"/>
          </p:cNvSpPr>
          <p:nvPr/>
        </p:nvSpPr>
        <p:spPr bwMode="auto">
          <a:xfrm>
            <a:off x="4929190" y="4786323"/>
            <a:ext cx="1509888" cy="6611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5585" tIns="37793" rIns="75585" bIns="37793">
            <a:spAutoFit/>
          </a:bodyPr>
          <a:lstStyle/>
          <a:p>
            <a:pPr algn="ctr" defTabSz="913343"/>
            <a:r>
              <a:rPr lang="ru-RU" sz="700" dirty="0" err="1" smtClean="0">
                <a:cs typeface="Arial" pitchFamily="34" charset="0"/>
              </a:rPr>
              <a:t>Западнодвинская</a:t>
            </a:r>
            <a:r>
              <a:rPr lang="ru-RU" sz="700" dirty="0" smtClean="0">
                <a:cs typeface="Arial" pitchFamily="34" charset="0"/>
              </a:rPr>
              <a:t> СББЖ </a:t>
            </a:r>
          </a:p>
          <a:p>
            <a:pPr algn="ctr" defTabSz="913343"/>
            <a:r>
              <a:rPr lang="ru-RU" sz="700" dirty="0" smtClean="0"/>
              <a:t>г. З.Двина, ул. Мира 81</a:t>
            </a:r>
          </a:p>
          <a:p>
            <a:pPr algn="ctr" defTabSz="913343"/>
            <a:r>
              <a:rPr lang="ru-RU" sz="700" dirty="0" smtClean="0"/>
              <a:t> Гл. инспектор </a:t>
            </a:r>
            <a:r>
              <a:rPr lang="ru-RU" sz="700" dirty="0" err="1" smtClean="0"/>
              <a:t>Каракальчу</a:t>
            </a:r>
            <a:r>
              <a:rPr lang="ru-RU" sz="700" dirty="0" smtClean="0"/>
              <a:t> Ф.Д..</a:t>
            </a:r>
            <a:endParaRPr lang="ru-RU" sz="700" dirty="0" smtClean="0">
              <a:cs typeface="Arial" pitchFamily="34" charset="0"/>
            </a:endParaRPr>
          </a:p>
          <a:p>
            <a:pPr algn="ctr" defTabSz="913343"/>
            <a:r>
              <a:rPr lang="ru-RU" sz="700" dirty="0" smtClean="0">
                <a:cs typeface="Arial" pitchFamily="34" charset="0"/>
              </a:rPr>
              <a:t>Тел. </a:t>
            </a:r>
            <a:r>
              <a:rPr lang="ru-RU" sz="700" dirty="0" smtClean="0"/>
              <a:t>8-48265-2-16-14</a:t>
            </a:r>
          </a:p>
          <a:p>
            <a:pPr algn="ctr" defTabSz="913343"/>
            <a:r>
              <a:rPr lang="ru-RU" sz="1000" dirty="0" smtClean="0"/>
              <a:t> </a:t>
            </a:r>
            <a:endParaRPr lang="ru-RU" sz="1000" dirty="0"/>
          </a:p>
        </p:txBody>
      </p:sp>
      <p:cxnSp>
        <p:nvCxnSpPr>
          <p:cNvPr id="342" name="Прямая со стрелкой 341"/>
          <p:cNvCxnSpPr/>
          <p:nvPr/>
        </p:nvCxnSpPr>
        <p:spPr>
          <a:xfrm flipH="1" flipV="1">
            <a:off x="5508104" y="2924944"/>
            <a:ext cx="72008" cy="18260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Прямая со стрелкой 344"/>
          <p:cNvCxnSpPr/>
          <p:nvPr/>
        </p:nvCxnSpPr>
        <p:spPr>
          <a:xfrm flipH="1" flipV="1">
            <a:off x="6228184" y="2852936"/>
            <a:ext cx="648072" cy="1152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Прямоугольник 350"/>
          <p:cNvSpPr/>
          <p:nvPr/>
        </p:nvSpPr>
        <p:spPr>
          <a:xfrm>
            <a:off x="3986782" y="3321280"/>
            <a:ext cx="1170411" cy="215391"/>
          </a:xfrm>
          <a:prstGeom prst="rect">
            <a:avLst/>
          </a:prstGeom>
        </p:spPr>
        <p:txBody>
          <a:bodyPr wrap="none" lIns="91390" tIns="45694" rIns="91390" bIns="45694">
            <a:spAutoFit/>
          </a:bodyPr>
          <a:lstStyle/>
          <a:p>
            <a:pPr algn="ctr"/>
            <a:r>
              <a:rPr lang="ru-RU" sz="800" dirty="0" smtClean="0"/>
              <a:t>Филиал «</a:t>
            </a:r>
            <a:r>
              <a:rPr lang="ru-RU" sz="800" dirty="0" err="1" smtClean="0"/>
              <a:t>Ростелеком</a:t>
            </a:r>
            <a:r>
              <a:rPr lang="ru-RU" sz="800" dirty="0" smtClean="0"/>
              <a:t>»</a:t>
            </a:r>
            <a:endParaRPr lang="ru-RU" sz="800" dirty="0"/>
          </a:p>
        </p:txBody>
      </p:sp>
      <p:cxnSp>
        <p:nvCxnSpPr>
          <p:cNvPr id="354" name="Прямая со стрелкой 353"/>
          <p:cNvCxnSpPr>
            <a:endCxn id="108" idx="0"/>
          </p:cNvCxnSpPr>
          <p:nvPr/>
        </p:nvCxnSpPr>
        <p:spPr>
          <a:xfrm flipH="1" flipV="1">
            <a:off x="5802939" y="3161070"/>
            <a:ext cx="65208" cy="4839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0" name="Picture 3" descr="C:\Documents and Settings\99001\Рабочий стол\ПО фад\serv.jpg"/>
          <p:cNvPicPr>
            <a:picLocks noChangeAspect="1" noChangeArrowheads="1"/>
          </p:cNvPicPr>
          <p:nvPr/>
        </p:nvPicPr>
        <p:blipFill>
          <a:blip r:embed="rId3" cstate="print"/>
          <a:srcRect l="10089" t="34019" r="77608" b="56616"/>
          <a:stretch>
            <a:fillRect/>
          </a:stretch>
        </p:blipFill>
        <p:spPr bwMode="auto">
          <a:xfrm>
            <a:off x="5724128" y="2420888"/>
            <a:ext cx="127000" cy="17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358"/>
          <p:cNvGrpSpPr>
            <a:grpSpLocks noChangeAspect="1"/>
          </p:cNvGrpSpPr>
          <p:nvPr/>
        </p:nvGrpSpPr>
        <p:grpSpPr bwMode="auto">
          <a:xfrm>
            <a:off x="5292084" y="3140968"/>
            <a:ext cx="133804" cy="119062"/>
            <a:chOff x="4843" y="1394"/>
            <a:chExt cx="216" cy="202"/>
          </a:xfrm>
        </p:grpSpPr>
        <p:sp>
          <p:nvSpPr>
            <p:cNvPr id="182" name="Freeform 359"/>
            <p:cNvSpPr>
              <a:spLocks noChangeAspect="1"/>
            </p:cNvSpPr>
            <p:nvPr/>
          </p:nvSpPr>
          <p:spPr bwMode="auto">
            <a:xfrm>
              <a:off x="4848" y="1394"/>
              <a:ext cx="206" cy="202"/>
            </a:xfrm>
            <a:custGeom>
              <a:avLst/>
              <a:gdLst>
                <a:gd name="T0" fmla="*/ 206 w 206"/>
                <a:gd name="T1" fmla="*/ 202 h 202"/>
                <a:gd name="T2" fmla="*/ 0 w 206"/>
                <a:gd name="T3" fmla="*/ 202 h 202"/>
                <a:gd name="T4" fmla="*/ 0 w 206"/>
                <a:gd name="T5" fmla="*/ 99 h 202"/>
                <a:gd name="T6" fmla="*/ 106 w 206"/>
                <a:gd name="T7" fmla="*/ 0 h 202"/>
                <a:gd name="T8" fmla="*/ 206 w 206"/>
                <a:gd name="T9" fmla="*/ 99 h 202"/>
                <a:gd name="T10" fmla="*/ 206 w 206"/>
                <a:gd name="T11" fmla="*/ 202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"/>
                <a:gd name="T19" fmla="*/ 0 h 202"/>
                <a:gd name="T20" fmla="*/ 206 w 206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" h="202">
                  <a:moveTo>
                    <a:pt x="206" y="202"/>
                  </a:moveTo>
                  <a:lnTo>
                    <a:pt x="0" y="202"/>
                  </a:lnTo>
                  <a:lnTo>
                    <a:pt x="0" y="99"/>
                  </a:lnTo>
                  <a:lnTo>
                    <a:pt x="106" y="0"/>
                  </a:lnTo>
                  <a:lnTo>
                    <a:pt x="206" y="99"/>
                  </a:lnTo>
                  <a:lnTo>
                    <a:pt x="206" y="20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60"/>
            <p:cNvSpPr>
              <a:spLocks noChangeAspect="1"/>
            </p:cNvSpPr>
            <p:nvPr/>
          </p:nvSpPr>
          <p:spPr bwMode="auto">
            <a:xfrm flipV="1">
              <a:off x="4843" y="1450"/>
              <a:ext cx="216" cy="44"/>
            </a:xfrm>
            <a:custGeom>
              <a:avLst/>
              <a:gdLst>
                <a:gd name="T0" fmla="*/ 0 w 194"/>
                <a:gd name="T1" fmla="*/ 0 h 1"/>
                <a:gd name="T2" fmla="*/ 972 w 194"/>
                <a:gd name="T3" fmla="*/ 0 h 1"/>
                <a:gd name="T4" fmla="*/ 0 60000 65536"/>
                <a:gd name="T5" fmla="*/ 0 60000 65536"/>
                <a:gd name="T6" fmla="*/ 0 w 194"/>
                <a:gd name="T7" fmla="*/ 0 h 1"/>
                <a:gd name="T8" fmla="*/ 194 w 19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4" h="1">
                  <a:moveTo>
                    <a:pt x="0" y="0"/>
                  </a:moveTo>
                  <a:lnTo>
                    <a:pt x="19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185" name="Прямая со стрелкой 184"/>
          <p:cNvCxnSpPr>
            <a:stCxn id="89" idx="3"/>
          </p:cNvCxnSpPr>
          <p:nvPr/>
        </p:nvCxnSpPr>
        <p:spPr>
          <a:xfrm>
            <a:off x="4987032" y="2293324"/>
            <a:ext cx="17016" cy="199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 152"/>
          <p:cNvGrpSpPr>
            <a:grpSpLocks/>
          </p:cNvGrpSpPr>
          <p:nvPr/>
        </p:nvGrpSpPr>
        <p:grpSpPr bwMode="auto">
          <a:xfrm>
            <a:off x="5508104" y="2564904"/>
            <a:ext cx="360040" cy="199008"/>
            <a:chOff x="4727" y="2506"/>
            <a:chExt cx="706" cy="1172"/>
          </a:xfrm>
        </p:grpSpPr>
        <p:sp>
          <p:nvSpPr>
            <p:cNvPr id="193" name="Freeform 153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" name="Freeform 154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5" name="Rectangle 155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6" name="Rectangle 156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7" name="Rectangle 157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8" name="Rectangle 158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9" name="Rectangle 159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0" name="Rectangle 160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1" name="Rectangle 161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2" name="Rectangle 162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3" name="Rectangle 163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4" name="Rectangle 164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5" name="Rectangle 165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6" name="Rectangle 166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7" name="Rectangle 167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8" name="Rectangle 168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9" name="Rectangle 169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0" name="Freeform 170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1" name="Freeform 171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2" name="Rectangle 172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4" name="Rectangle 173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" name="Rectangle 174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" name="Rectangle 175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8" name="Rectangle 176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9" name="Rectangle 177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0" name="Rectangle 178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1" name="Rectangle 179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2" name="Rectangle 180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3" name="Rectangle 18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4" name="Rectangle 182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" name="Rectangle 183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" name="Rectangle 184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7" name="Rectangle 185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8" name="Rectangle 186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9" name="Rectangle 187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0" name="Rectangle 188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1" name="Rectangle 189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3" name="Rectangle 190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4" name="Rectangle 191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" name="Rectangle 192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6" name="Rectangle 193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7" name="Rectangle 194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8" name="Rectangle 195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" name="Rectangle 196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" name="Rectangle 197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" name="Rectangle 198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7" name="Rectangle 199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8" name="Rectangle 200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1" name="Rectangle 201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3" name="Rectangle 202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4" name="Rectangle 203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5" name="Rectangle 204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6" name="Freeform 205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1" name="Freeform 206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3" name="Freeform 207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4" name="Freeform 208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6" name="Freeform 209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7" name="Freeform 210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8" name="Freeform 211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9" name="Freeform 212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0" name="Freeform 213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2" name="Freeform 214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3" name="Freeform 215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5" name="Freeform 216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6" name="Freeform 217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7" name="Freeform 218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8" name="Freeform 219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9" name="Freeform 220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0" name="Freeform 221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3 w 216"/>
                <a:gd name="T1" fmla="*/ 165 h 372"/>
                <a:gd name="T2" fmla="*/ 20 w 216"/>
                <a:gd name="T3" fmla="*/ 165 h 372"/>
                <a:gd name="T4" fmla="*/ 20 w 216"/>
                <a:gd name="T5" fmla="*/ 260 h 372"/>
                <a:gd name="T6" fmla="*/ 3 w 216"/>
                <a:gd name="T7" fmla="*/ 260 h 372"/>
                <a:gd name="T8" fmla="*/ 0 w 216"/>
                <a:gd name="T9" fmla="*/ 282 h 372"/>
                <a:gd name="T10" fmla="*/ 23 w 216"/>
                <a:gd name="T11" fmla="*/ 282 h 372"/>
                <a:gd name="T12" fmla="*/ 23 w 216"/>
                <a:gd name="T13" fmla="*/ 0 h 372"/>
                <a:gd name="T14" fmla="*/ 0 w 216"/>
                <a:gd name="T15" fmla="*/ 0 h 372"/>
                <a:gd name="T16" fmla="*/ 3 w 216"/>
                <a:gd name="T17" fmla="*/ 21 h 372"/>
                <a:gd name="T18" fmla="*/ 20 w 216"/>
                <a:gd name="T19" fmla="*/ 21 h 372"/>
                <a:gd name="T20" fmla="*/ 20 w 216"/>
                <a:gd name="T21" fmla="*/ 130 h 372"/>
                <a:gd name="T22" fmla="*/ 3 w 216"/>
                <a:gd name="T23" fmla="*/ 130 h 372"/>
                <a:gd name="T24" fmla="*/ 3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1" name="Freeform 222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2" name="Freeform 223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3" name="Freeform 224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4" name="Rectangle 225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5" name="Rectangle 226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6" name="Rectangle 227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7" name="Rectangle 228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8" name="Rectangle 229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9" name="Rectangle 230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0" name="Freeform 231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6" name="Group 152"/>
          <p:cNvGrpSpPr>
            <a:grpSpLocks/>
          </p:cNvGrpSpPr>
          <p:nvPr/>
        </p:nvGrpSpPr>
        <p:grpSpPr bwMode="auto">
          <a:xfrm>
            <a:off x="7236299" y="2060848"/>
            <a:ext cx="209997" cy="199008"/>
            <a:chOff x="4727" y="2506"/>
            <a:chExt cx="706" cy="1172"/>
          </a:xfrm>
        </p:grpSpPr>
        <p:sp>
          <p:nvSpPr>
            <p:cNvPr id="372" name="Freeform 153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3" name="Freeform 154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4" name="Rectangle 155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5" name="Rectangle 156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6" name="Rectangle 157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7" name="Rectangle 158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8" name="Rectangle 159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9" name="Rectangle 160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0" name="Rectangle 161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1" name="Rectangle 162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2" name="Rectangle 163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3" name="Rectangle 164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4" name="Rectangle 165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5" name="Rectangle 166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6" name="Rectangle 167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7" name="Rectangle 168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8" name="Rectangle 169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9" name="Freeform 170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0" name="Freeform 171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1" name="Rectangle 172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2" name="Rectangle 173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3" name="Rectangle 174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4" name="Rectangle 175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5" name="Rectangle 176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6" name="Rectangle 177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7" name="Rectangle 178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8" name="Rectangle 179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9" name="Rectangle 180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0" name="Rectangle 18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1" name="Rectangle 182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2" name="Rectangle 183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3" name="Rectangle 184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4" name="Rectangle 185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5" name="Rectangle 186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6" name="Rectangle 187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7" name="Rectangle 188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8" name="Rectangle 189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9" name="Rectangle 190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0" name="Rectangle 191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1" name="Rectangle 192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2" name="Rectangle 193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3" name="Rectangle 194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4" name="Rectangle 195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5" name="Rectangle 196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6" name="Rectangle 197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7" name="Rectangle 198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8" name="Rectangle 199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9" name="Rectangle 200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0" name="Rectangle 201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1" name="Rectangle 202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2" name="Rectangle 203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3" name="Rectangle 204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4" name="Freeform 205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5" name="Freeform 206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6" name="Freeform 207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7" name="Freeform 208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8" name="Freeform 209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9" name="Freeform 210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30" name="Freeform 211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31" name="Freeform 212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32" name="Freeform 213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33" name="Freeform 214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34" name="Freeform 215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35" name="Freeform 216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36" name="Freeform 217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37" name="Freeform 218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38" name="Freeform 219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39" name="Freeform 220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0" name="Freeform 221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3 w 216"/>
                <a:gd name="T1" fmla="*/ 165 h 372"/>
                <a:gd name="T2" fmla="*/ 20 w 216"/>
                <a:gd name="T3" fmla="*/ 165 h 372"/>
                <a:gd name="T4" fmla="*/ 20 w 216"/>
                <a:gd name="T5" fmla="*/ 260 h 372"/>
                <a:gd name="T6" fmla="*/ 3 w 216"/>
                <a:gd name="T7" fmla="*/ 260 h 372"/>
                <a:gd name="T8" fmla="*/ 0 w 216"/>
                <a:gd name="T9" fmla="*/ 282 h 372"/>
                <a:gd name="T10" fmla="*/ 23 w 216"/>
                <a:gd name="T11" fmla="*/ 282 h 372"/>
                <a:gd name="T12" fmla="*/ 23 w 216"/>
                <a:gd name="T13" fmla="*/ 0 h 372"/>
                <a:gd name="T14" fmla="*/ 0 w 216"/>
                <a:gd name="T15" fmla="*/ 0 h 372"/>
                <a:gd name="T16" fmla="*/ 3 w 216"/>
                <a:gd name="T17" fmla="*/ 21 h 372"/>
                <a:gd name="T18" fmla="*/ 20 w 216"/>
                <a:gd name="T19" fmla="*/ 21 h 372"/>
                <a:gd name="T20" fmla="*/ 20 w 216"/>
                <a:gd name="T21" fmla="*/ 130 h 372"/>
                <a:gd name="T22" fmla="*/ 3 w 216"/>
                <a:gd name="T23" fmla="*/ 130 h 372"/>
                <a:gd name="T24" fmla="*/ 3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1" name="Freeform 222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2" name="Freeform 223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3" name="Freeform 224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4" name="Rectangle 225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5" name="Rectangle 226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6" name="Rectangle 227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7" name="Rectangle 228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8" name="Rectangle 229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9" name="Rectangle 230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0" name="Freeform 231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7" name="Group 152"/>
          <p:cNvGrpSpPr>
            <a:grpSpLocks/>
          </p:cNvGrpSpPr>
          <p:nvPr/>
        </p:nvGrpSpPr>
        <p:grpSpPr bwMode="auto">
          <a:xfrm>
            <a:off x="3563888" y="5301208"/>
            <a:ext cx="288032" cy="216024"/>
            <a:chOff x="4727" y="2506"/>
            <a:chExt cx="706" cy="1172"/>
          </a:xfrm>
        </p:grpSpPr>
        <p:sp>
          <p:nvSpPr>
            <p:cNvPr id="452" name="Freeform 153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3" name="Freeform 154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4" name="Rectangle 155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5" name="Rectangle 156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6" name="Rectangle 157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7" name="Rectangle 158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8" name="Rectangle 159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9" name="Rectangle 160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60" name="Rectangle 161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61" name="Rectangle 162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62" name="Rectangle 163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63" name="Rectangle 164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64" name="Rectangle 165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65" name="Rectangle 166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66" name="Rectangle 167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67" name="Rectangle 168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68" name="Rectangle 169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69" name="Freeform 170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0" name="Freeform 171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1" name="Rectangle 172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2" name="Rectangle 173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3" name="Rectangle 174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4" name="Rectangle 175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5" name="Rectangle 176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6" name="Rectangle 177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7" name="Rectangle 178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8" name="Rectangle 179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9" name="Rectangle 180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80" name="Rectangle 18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81" name="Rectangle 182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82" name="Rectangle 183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83" name="Rectangle 184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84" name="Rectangle 185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85" name="Rectangle 186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86" name="Rectangle 187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87" name="Rectangle 188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88" name="Rectangle 189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89" name="Rectangle 190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90" name="Rectangle 191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91" name="Rectangle 192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92" name="Rectangle 193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93" name="Rectangle 194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94" name="Rectangle 195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95" name="Rectangle 196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96" name="Rectangle 197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97" name="Rectangle 198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98" name="Rectangle 199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99" name="Rectangle 200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0" name="Rectangle 201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1" name="Rectangle 202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2" name="Rectangle 203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3" name="Rectangle 204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4" name="Freeform 205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5" name="Freeform 206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6" name="Freeform 207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7" name="Freeform 208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8" name="Freeform 209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9" name="Freeform 210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0" name="Freeform 211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1" name="Freeform 212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2" name="Freeform 213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3" name="Freeform 214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4" name="Freeform 215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5" name="Freeform 216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6" name="Freeform 217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7" name="Freeform 218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8" name="Freeform 219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9" name="Freeform 220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0" name="Freeform 221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3 w 216"/>
                <a:gd name="T1" fmla="*/ 165 h 372"/>
                <a:gd name="T2" fmla="*/ 20 w 216"/>
                <a:gd name="T3" fmla="*/ 165 h 372"/>
                <a:gd name="T4" fmla="*/ 20 w 216"/>
                <a:gd name="T5" fmla="*/ 260 h 372"/>
                <a:gd name="T6" fmla="*/ 3 w 216"/>
                <a:gd name="T7" fmla="*/ 260 h 372"/>
                <a:gd name="T8" fmla="*/ 0 w 216"/>
                <a:gd name="T9" fmla="*/ 282 h 372"/>
                <a:gd name="T10" fmla="*/ 23 w 216"/>
                <a:gd name="T11" fmla="*/ 282 h 372"/>
                <a:gd name="T12" fmla="*/ 23 w 216"/>
                <a:gd name="T13" fmla="*/ 0 h 372"/>
                <a:gd name="T14" fmla="*/ 0 w 216"/>
                <a:gd name="T15" fmla="*/ 0 h 372"/>
                <a:gd name="T16" fmla="*/ 3 w 216"/>
                <a:gd name="T17" fmla="*/ 21 h 372"/>
                <a:gd name="T18" fmla="*/ 20 w 216"/>
                <a:gd name="T19" fmla="*/ 21 h 372"/>
                <a:gd name="T20" fmla="*/ 20 w 216"/>
                <a:gd name="T21" fmla="*/ 130 h 372"/>
                <a:gd name="T22" fmla="*/ 3 w 216"/>
                <a:gd name="T23" fmla="*/ 130 h 372"/>
                <a:gd name="T24" fmla="*/ 3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1" name="Freeform 222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" name="Freeform 223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3" name="Freeform 224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4" name="Rectangle 225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5" name="Rectangle 226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6" name="Rectangle 227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7" name="Rectangle 228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8" name="Rectangle 229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9" name="Rectangle 230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0" name="Freeform 231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8" name="Group 152"/>
          <p:cNvGrpSpPr>
            <a:grpSpLocks/>
          </p:cNvGrpSpPr>
          <p:nvPr/>
        </p:nvGrpSpPr>
        <p:grpSpPr bwMode="auto">
          <a:xfrm>
            <a:off x="3491893" y="2708920"/>
            <a:ext cx="282005" cy="127000"/>
            <a:chOff x="4727" y="2506"/>
            <a:chExt cx="706" cy="1172"/>
          </a:xfrm>
        </p:grpSpPr>
        <p:sp>
          <p:nvSpPr>
            <p:cNvPr id="532" name="Freeform 153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3" name="Freeform 154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4" name="Rectangle 155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5" name="Rectangle 156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6" name="Rectangle 157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7" name="Rectangle 158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8" name="Rectangle 159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9" name="Rectangle 160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0" name="Rectangle 161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1" name="Rectangle 162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2" name="Rectangle 163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3" name="Rectangle 164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4" name="Rectangle 165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5" name="Rectangle 166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6" name="Rectangle 167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7" name="Rectangle 168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8" name="Rectangle 169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9" name="Freeform 170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0" name="Freeform 171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1" name="Rectangle 172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2" name="Rectangle 173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3" name="Rectangle 174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4" name="Rectangle 175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5" name="Rectangle 176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6" name="Rectangle 177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7" name="Rectangle 178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8" name="Rectangle 179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9" name="Rectangle 180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0" name="Rectangle 18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1" name="Rectangle 182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2" name="Rectangle 183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3" name="Rectangle 184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4" name="Rectangle 185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5" name="Rectangle 186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6" name="Rectangle 187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7" name="Rectangle 188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8" name="Rectangle 189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9" name="Rectangle 190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0" name="Rectangle 191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1" name="Rectangle 192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2" name="Rectangle 193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3" name="Rectangle 194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4" name="Rectangle 195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5" name="Rectangle 196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6" name="Rectangle 197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7" name="Rectangle 198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8" name="Rectangle 199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9" name="Rectangle 200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0" name="Rectangle 201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1" name="Rectangle 202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2" name="Rectangle 203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3" name="Rectangle 204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4" name="Freeform 205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5" name="Freeform 206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6" name="Freeform 207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7" name="Freeform 208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8" name="Freeform 209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9" name="Freeform 210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0" name="Freeform 211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1" name="Freeform 212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2" name="Freeform 213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3" name="Freeform 214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4" name="Freeform 215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5" name="Freeform 216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6" name="Freeform 217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7" name="Freeform 218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8" name="Freeform 219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9" name="Freeform 220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0" name="Freeform 221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3 w 216"/>
                <a:gd name="T1" fmla="*/ 165 h 372"/>
                <a:gd name="T2" fmla="*/ 20 w 216"/>
                <a:gd name="T3" fmla="*/ 165 h 372"/>
                <a:gd name="T4" fmla="*/ 20 w 216"/>
                <a:gd name="T5" fmla="*/ 260 h 372"/>
                <a:gd name="T6" fmla="*/ 3 w 216"/>
                <a:gd name="T7" fmla="*/ 260 h 372"/>
                <a:gd name="T8" fmla="*/ 0 w 216"/>
                <a:gd name="T9" fmla="*/ 282 h 372"/>
                <a:gd name="T10" fmla="*/ 23 w 216"/>
                <a:gd name="T11" fmla="*/ 282 h 372"/>
                <a:gd name="T12" fmla="*/ 23 w 216"/>
                <a:gd name="T13" fmla="*/ 0 h 372"/>
                <a:gd name="T14" fmla="*/ 0 w 216"/>
                <a:gd name="T15" fmla="*/ 0 h 372"/>
                <a:gd name="T16" fmla="*/ 3 w 216"/>
                <a:gd name="T17" fmla="*/ 21 h 372"/>
                <a:gd name="T18" fmla="*/ 20 w 216"/>
                <a:gd name="T19" fmla="*/ 21 h 372"/>
                <a:gd name="T20" fmla="*/ 20 w 216"/>
                <a:gd name="T21" fmla="*/ 130 h 372"/>
                <a:gd name="T22" fmla="*/ 3 w 216"/>
                <a:gd name="T23" fmla="*/ 130 h 372"/>
                <a:gd name="T24" fmla="*/ 3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1" name="Freeform 222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2" name="Freeform 223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3" name="Freeform 224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4" name="Rectangle 225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5" name="Rectangle 226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6" name="Rectangle 227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7" name="Rectangle 228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8" name="Rectangle 229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9" name="Rectangle 230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0" name="Freeform 231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cxnSp>
        <p:nvCxnSpPr>
          <p:cNvPr id="612" name="Прямая со стрелкой 611"/>
          <p:cNvCxnSpPr>
            <a:stCxn id="337" idx="2"/>
          </p:cNvCxnSpPr>
          <p:nvPr/>
        </p:nvCxnSpPr>
        <p:spPr>
          <a:xfrm rot="5400000">
            <a:off x="3362324" y="2172690"/>
            <a:ext cx="763206" cy="360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1" name="Полилиния 610"/>
          <p:cNvSpPr/>
          <p:nvPr/>
        </p:nvSpPr>
        <p:spPr>
          <a:xfrm>
            <a:off x="2565780" y="2415655"/>
            <a:ext cx="5445457" cy="286603"/>
          </a:xfrm>
          <a:custGeom>
            <a:avLst/>
            <a:gdLst>
              <a:gd name="connsiteX0" fmla="*/ 0 w 5445457"/>
              <a:gd name="connsiteY0" fmla="*/ 109182 h 286603"/>
              <a:gd name="connsiteX1" fmla="*/ 54591 w 5445457"/>
              <a:gd name="connsiteY1" fmla="*/ 122830 h 286603"/>
              <a:gd name="connsiteX2" fmla="*/ 95534 w 5445457"/>
              <a:gd name="connsiteY2" fmla="*/ 136477 h 286603"/>
              <a:gd name="connsiteX3" fmla="*/ 300251 w 5445457"/>
              <a:gd name="connsiteY3" fmla="*/ 122830 h 286603"/>
              <a:gd name="connsiteX4" fmla="*/ 354842 w 5445457"/>
              <a:gd name="connsiteY4" fmla="*/ 68239 h 286603"/>
              <a:gd name="connsiteX5" fmla="*/ 477672 w 5445457"/>
              <a:gd name="connsiteY5" fmla="*/ 0 h 286603"/>
              <a:gd name="connsiteX6" fmla="*/ 545911 w 5445457"/>
              <a:gd name="connsiteY6" fmla="*/ 13647 h 286603"/>
              <a:gd name="connsiteX7" fmla="*/ 696036 w 5445457"/>
              <a:gd name="connsiteY7" fmla="*/ 54591 h 286603"/>
              <a:gd name="connsiteX8" fmla="*/ 1091821 w 5445457"/>
              <a:gd name="connsiteY8" fmla="*/ 81886 h 286603"/>
              <a:gd name="connsiteX9" fmla="*/ 1173708 w 5445457"/>
              <a:gd name="connsiteY9" fmla="*/ 68239 h 286603"/>
              <a:gd name="connsiteX10" fmla="*/ 1569493 w 5445457"/>
              <a:gd name="connsiteY10" fmla="*/ 81886 h 286603"/>
              <a:gd name="connsiteX11" fmla="*/ 2129051 w 5445457"/>
              <a:gd name="connsiteY11" fmla="*/ 68239 h 286603"/>
              <a:gd name="connsiteX12" fmla="*/ 2169994 w 5445457"/>
              <a:gd name="connsiteY12" fmla="*/ 54591 h 286603"/>
              <a:gd name="connsiteX13" fmla="*/ 2279176 w 5445457"/>
              <a:gd name="connsiteY13" fmla="*/ 40943 h 286603"/>
              <a:gd name="connsiteX14" fmla="*/ 2402006 w 5445457"/>
              <a:gd name="connsiteY14" fmla="*/ 54591 h 286603"/>
              <a:gd name="connsiteX15" fmla="*/ 2470245 w 5445457"/>
              <a:gd name="connsiteY15" fmla="*/ 68239 h 286603"/>
              <a:gd name="connsiteX16" fmla="*/ 2579427 w 5445457"/>
              <a:gd name="connsiteY16" fmla="*/ 81886 h 286603"/>
              <a:gd name="connsiteX17" fmla="*/ 2702257 w 5445457"/>
              <a:gd name="connsiteY17" fmla="*/ 136477 h 286603"/>
              <a:gd name="connsiteX18" fmla="*/ 3125337 w 5445457"/>
              <a:gd name="connsiteY18" fmla="*/ 122830 h 286603"/>
              <a:gd name="connsiteX19" fmla="*/ 3439236 w 5445457"/>
              <a:gd name="connsiteY19" fmla="*/ 163773 h 286603"/>
              <a:gd name="connsiteX20" fmla="*/ 3739487 w 5445457"/>
              <a:gd name="connsiteY20" fmla="*/ 177421 h 286603"/>
              <a:gd name="connsiteX21" fmla="*/ 3807725 w 5445457"/>
              <a:gd name="connsiteY21" fmla="*/ 191068 h 286603"/>
              <a:gd name="connsiteX22" fmla="*/ 3848669 w 5445457"/>
              <a:gd name="connsiteY22" fmla="*/ 204716 h 286603"/>
              <a:gd name="connsiteX23" fmla="*/ 3971499 w 5445457"/>
              <a:gd name="connsiteY23" fmla="*/ 218364 h 286603"/>
              <a:gd name="connsiteX24" fmla="*/ 4012442 w 5445457"/>
              <a:gd name="connsiteY24" fmla="*/ 232012 h 286603"/>
              <a:gd name="connsiteX25" fmla="*/ 4107976 w 5445457"/>
              <a:gd name="connsiteY25" fmla="*/ 272955 h 286603"/>
              <a:gd name="connsiteX26" fmla="*/ 4189863 w 5445457"/>
              <a:gd name="connsiteY26" fmla="*/ 286603 h 286603"/>
              <a:gd name="connsiteX27" fmla="*/ 4490114 w 5445457"/>
              <a:gd name="connsiteY27" fmla="*/ 272955 h 286603"/>
              <a:gd name="connsiteX28" fmla="*/ 4572000 w 5445457"/>
              <a:gd name="connsiteY28" fmla="*/ 245659 h 286603"/>
              <a:gd name="connsiteX29" fmla="*/ 4722125 w 5445457"/>
              <a:gd name="connsiteY29" fmla="*/ 218364 h 286603"/>
              <a:gd name="connsiteX30" fmla="*/ 5076967 w 5445457"/>
              <a:gd name="connsiteY30" fmla="*/ 177421 h 286603"/>
              <a:gd name="connsiteX31" fmla="*/ 5445457 w 5445457"/>
              <a:gd name="connsiteY31" fmla="*/ 163773 h 2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445457" h="286603">
                <a:moveTo>
                  <a:pt x="0" y="109182"/>
                </a:moveTo>
                <a:cubicBezTo>
                  <a:pt x="18197" y="113731"/>
                  <a:pt x="36556" y="117677"/>
                  <a:pt x="54591" y="122830"/>
                </a:cubicBezTo>
                <a:cubicBezTo>
                  <a:pt x="68423" y="126782"/>
                  <a:pt x="81148" y="136477"/>
                  <a:pt x="95534" y="136477"/>
                </a:cubicBezTo>
                <a:cubicBezTo>
                  <a:pt x="163924" y="136477"/>
                  <a:pt x="232012" y="127379"/>
                  <a:pt x="300251" y="122830"/>
                </a:cubicBezTo>
                <a:cubicBezTo>
                  <a:pt x="409431" y="86436"/>
                  <a:pt x="282055" y="141027"/>
                  <a:pt x="354842" y="68239"/>
                </a:cubicBezTo>
                <a:cubicBezTo>
                  <a:pt x="401773" y="21307"/>
                  <a:pt x="426184" y="17161"/>
                  <a:pt x="477672" y="0"/>
                </a:cubicBezTo>
                <a:cubicBezTo>
                  <a:pt x="500418" y="4549"/>
                  <a:pt x="523407" y="8021"/>
                  <a:pt x="545911" y="13647"/>
                </a:cubicBezTo>
                <a:cubicBezTo>
                  <a:pt x="608025" y="29175"/>
                  <a:pt x="610496" y="49839"/>
                  <a:pt x="696036" y="54591"/>
                </a:cubicBezTo>
                <a:cubicBezTo>
                  <a:pt x="991867" y="71026"/>
                  <a:pt x="860020" y="60814"/>
                  <a:pt x="1091821" y="81886"/>
                </a:cubicBezTo>
                <a:cubicBezTo>
                  <a:pt x="1229203" y="127681"/>
                  <a:pt x="1028578" y="72774"/>
                  <a:pt x="1173708" y="68239"/>
                </a:cubicBezTo>
                <a:lnTo>
                  <a:pt x="1569493" y="81886"/>
                </a:lnTo>
                <a:cubicBezTo>
                  <a:pt x="1756012" y="77337"/>
                  <a:pt x="1942669" y="76711"/>
                  <a:pt x="2129051" y="68239"/>
                </a:cubicBezTo>
                <a:cubicBezTo>
                  <a:pt x="2143422" y="67586"/>
                  <a:pt x="2155840" y="57164"/>
                  <a:pt x="2169994" y="54591"/>
                </a:cubicBezTo>
                <a:cubicBezTo>
                  <a:pt x="2206080" y="48030"/>
                  <a:pt x="2242782" y="45492"/>
                  <a:pt x="2279176" y="40943"/>
                </a:cubicBezTo>
                <a:cubicBezTo>
                  <a:pt x="2320119" y="45492"/>
                  <a:pt x="2361225" y="48765"/>
                  <a:pt x="2402006" y="54591"/>
                </a:cubicBezTo>
                <a:cubicBezTo>
                  <a:pt x="2424970" y="57872"/>
                  <a:pt x="2447318" y="64712"/>
                  <a:pt x="2470245" y="68239"/>
                </a:cubicBezTo>
                <a:cubicBezTo>
                  <a:pt x="2506496" y="73816"/>
                  <a:pt x="2543033" y="77337"/>
                  <a:pt x="2579427" y="81886"/>
                </a:cubicBezTo>
                <a:cubicBezTo>
                  <a:pt x="2676875" y="114369"/>
                  <a:pt x="2637374" y="93222"/>
                  <a:pt x="2702257" y="136477"/>
                </a:cubicBezTo>
                <a:cubicBezTo>
                  <a:pt x="2843284" y="131928"/>
                  <a:pt x="2984269" y="119828"/>
                  <a:pt x="3125337" y="122830"/>
                </a:cubicBezTo>
                <a:cubicBezTo>
                  <a:pt x="3425415" y="129215"/>
                  <a:pt x="3249249" y="150670"/>
                  <a:pt x="3439236" y="163773"/>
                </a:cubicBezTo>
                <a:cubicBezTo>
                  <a:pt x="3539186" y="170666"/>
                  <a:pt x="3639403" y="172872"/>
                  <a:pt x="3739487" y="177421"/>
                </a:cubicBezTo>
                <a:cubicBezTo>
                  <a:pt x="3762233" y="181970"/>
                  <a:pt x="3785221" y="185442"/>
                  <a:pt x="3807725" y="191068"/>
                </a:cubicBezTo>
                <a:cubicBezTo>
                  <a:pt x="3821682" y="194557"/>
                  <a:pt x="3834478" y="202351"/>
                  <a:pt x="3848669" y="204716"/>
                </a:cubicBezTo>
                <a:cubicBezTo>
                  <a:pt x="3889304" y="211489"/>
                  <a:pt x="3930556" y="213815"/>
                  <a:pt x="3971499" y="218364"/>
                </a:cubicBezTo>
                <a:cubicBezTo>
                  <a:pt x="3985147" y="222913"/>
                  <a:pt x="3999219" y="226345"/>
                  <a:pt x="4012442" y="232012"/>
                </a:cubicBezTo>
                <a:cubicBezTo>
                  <a:pt x="4057371" y="251267"/>
                  <a:pt x="4063663" y="263108"/>
                  <a:pt x="4107976" y="272955"/>
                </a:cubicBezTo>
                <a:cubicBezTo>
                  <a:pt x="4134989" y="278958"/>
                  <a:pt x="4162567" y="282054"/>
                  <a:pt x="4189863" y="286603"/>
                </a:cubicBezTo>
                <a:cubicBezTo>
                  <a:pt x="4289947" y="282054"/>
                  <a:pt x="4390497" y="283628"/>
                  <a:pt x="4490114" y="272955"/>
                </a:cubicBezTo>
                <a:cubicBezTo>
                  <a:pt x="4518722" y="269890"/>
                  <a:pt x="4543692" y="250806"/>
                  <a:pt x="4572000" y="245659"/>
                </a:cubicBezTo>
                <a:lnTo>
                  <a:pt x="4722125" y="218364"/>
                </a:lnTo>
                <a:cubicBezTo>
                  <a:pt x="4849924" y="133165"/>
                  <a:pt x="4748514" y="190559"/>
                  <a:pt x="5076967" y="177421"/>
                </a:cubicBezTo>
                <a:lnTo>
                  <a:pt x="5445457" y="163773"/>
                </a:lnTo>
              </a:path>
            </a:pathLst>
          </a:cu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613" name="Полилиния 612"/>
          <p:cNvSpPr/>
          <p:nvPr/>
        </p:nvSpPr>
        <p:spPr>
          <a:xfrm>
            <a:off x="2240551" y="2702258"/>
            <a:ext cx="4924525" cy="286603"/>
          </a:xfrm>
          <a:custGeom>
            <a:avLst/>
            <a:gdLst>
              <a:gd name="connsiteX0" fmla="*/ 65922 w 4924525"/>
              <a:gd name="connsiteY0" fmla="*/ 54591 h 286603"/>
              <a:gd name="connsiteX1" fmla="*/ 216047 w 4924525"/>
              <a:gd name="connsiteY1" fmla="*/ 81886 h 286603"/>
              <a:gd name="connsiteX2" fmla="*/ 297934 w 4924525"/>
              <a:gd name="connsiteY2" fmla="*/ 109182 h 286603"/>
              <a:gd name="connsiteX3" fmla="*/ 352525 w 4924525"/>
              <a:gd name="connsiteY3" fmla="*/ 122830 h 286603"/>
              <a:gd name="connsiteX4" fmla="*/ 1703653 w 4924525"/>
              <a:gd name="connsiteY4" fmla="*/ 109182 h 286603"/>
              <a:gd name="connsiteX5" fmla="*/ 1826483 w 4924525"/>
              <a:gd name="connsiteY5" fmla="*/ 27295 h 286603"/>
              <a:gd name="connsiteX6" fmla="*/ 1867426 w 4924525"/>
              <a:gd name="connsiteY6" fmla="*/ 0 h 286603"/>
              <a:gd name="connsiteX7" fmla="*/ 1990256 w 4924525"/>
              <a:gd name="connsiteY7" fmla="*/ 13647 h 286603"/>
              <a:gd name="connsiteX8" fmla="*/ 2099438 w 4924525"/>
              <a:gd name="connsiteY8" fmla="*/ 40943 h 286603"/>
              <a:gd name="connsiteX9" fmla="*/ 2686292 w 4924525"/>
              <a:gd name="connsiteY9" fmla="*/ 54591 h 286603"/>
              <a:gd name="connsiteX10" fmla="*/ 2727235 w 4924525"/>
              <a:gd name="connsiteY10" fmla="*/ 68239 h 286603"/>
              <a:gd name="connsiteX11" fmla="*/ 2836417 w 4924525"/>
              <a:gd name="connsiteY11" fmla="*/ 122830 h 286603"/>
              <a:gd name="connsiteX12" fmla="*/ 2959247 w 4924525"/>
              <a:gd name="connsiteY12" fmla="*/ 150125 h 286603"/>
              <a:gd name="connsiteX13" fmla="*/ 3013838 w 4924525"/>
              <a:gd name="connsiteY13" fmla="*/ 163773 h 286603"/>
              <a:gd name="connsiteX14" fmla="*/ 3054781 w 4924525"/>
              <a:gd name="connsiteY14" fmla="*/ 218364 h 286603"/>
              <a:gd name="connsiteX15" fmla="*/ 3150316 w 4924525"/>
              <a:gd name="connsiteY15" fmla="*/ 259307 h 286603"/>
              <a:gd name="connsiteX16" fmla="*/ 3627987 w 4924525"/>
              <a:gd name="connsiteY16" fmla="*/ 232012 h 286603"/>
              <a:gd name="connsiteX17" fmla="*/ 3668931 w 4924525"/>
              <a:gd name="connsiteY17" fmla="*/ 218364 h 286603"/>
              <a:gd name="connsiteX18" fmla="*/ 4064716 w 4924525"/>
              <a:gd name="connsiteY18" fmla="*/ 204716 h 286603"/>
              <a:gd name="connsiteX19" fmla="*/ 4105659 w 4924525"/>
              <a:gd name="connsiteY19" fmla="*/ 191068 h 286603"/>
              <a:gd name="connsiteX20" fmla="*/ 4665217 w 4924525"/>
              <a:gd name="connsiteY20" fmla="*/ 191068 h 286603"/>
              <a:gd name="connsiteX21" fmla="*/ 4706160 w 4924525"/>
              <a:gd name="connsiteY21" fmla="*/ 204716 h 286603"/>
              <a:gd name="connsiteX22" fmla="*/ 4815343 w 4924525"/>
              <a:gd name="connsiteY22" fmla="*/ 232012 h 286603"/>
              <a:gd name="connsiteX23" fmla="*/ 4856286 w 4924525"/>
              <a:gd name="connsiteY23" fmla="*/ 259307 h 286603"/>
              <a:gd name="connsiteX24" fmla="*/ 4897229 w 4924525"/>
              <a:gd name="connsiteY24" fmla="*/ 272955 h 286603"/>
              <a:gd name="connsiteX25" fmla="*/ 4924525 w 4924525"/>
              <a:gd name="connsiteY25" fmla="*/ 286603 h 2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24525" h="286603">
                <a:moveTo>
                  <a:pt x="65922" y="54591"/>
                </a:moveTo>
                <a:cubicBezTo>
                  <a:pt x="177977" y="91943"/>
                  <a:pt x="0" y="35591"/>
                  <a:pt x="216047" y="81886"/>
                </a:cubicBezTo>
                <a:cubicBezTo>
                  <a:pt x="244181" y="87915"/>
                  <a:pt x="270021" y="102204"/>
                  <a:pt x="297934" y="109182"/>
                </a:cubicBezTo>
                <a:lnTo>
                  <a:pt x="352525" y="122830"/>
                </a:lnTo>
                <a:lnTo>
                  <a:pt x="1703653" y="109182"/>
                </a:lnTo>
                <a:cubicBezTo>
                  <a:pt x="1703657" y="109182"/>
                  <a:pt x="1806010" y="40944"/>
                  <a:pt x="1826483" y="27295"/>
                </a:cubicBezTo>
                <a:lnTo>
                  <a:pt x="1867426" y="0"/>
                </a:lnTo>
                <a:cubicBezTo>
                  <a:pt x="1908369" y="4549"/>
                  <a:pt x="1949621" y="6875"/>
                  <a:pt x="1990256" y="13647"/>
                </a:cubicBezTo>
                <a:cubicBezTo>
                  <a:pt x="2072457" y="27347"/>
                  <a:pt x="1986050" y="36218"/>
                  <a:pt x="2099438" y="40943"/>
                </a:cubicBezTo>
                <a:cubicBezTo>
                  <a:pt x="2294939" y="49089"/>
                  <a:pt x="2490674" y="50042"/>
                  <a:pt x="2686292" y="54591"/>
                </a:cubicBezTo>
                <a:cubicBezTo>
                  <a:pt x="2699940" y="59140"/>
                  <a:pt x="2714139" y="62286"/>
                  <a:pt x="2727235" y="68239"/>
                </a:cubicBezTo>
                <a:cubicBezTo>
                  <a:pt x="2764278" y="85077"/>
                  <a:pt x="2796942" y="112962"/>
                  <a:pt x="2836417" y="122830"/>
                </a:cubicBezTo>
                <a:cubicBezTo>
                  <a:pt x="2969589" y="156121"/>
                  <a:pt x="2803264" y="115462"/>
                  <a:pt x="2959247" y="150125"/>
                </a:cubicBezTo>
                <a:cubicBezTo>
                  <a:pt x="2977557" y="154194"/>
                  <a:pt x="2995641" y="159224"/>
                  <a:pt x="3013838" y="163773"/>
                </a:cubicBezTo>
                <a:cubicBezTo>
                  <a:pt x="3027486" y="181970"/>
                  <a:pt x="3037511" y="203561"/>
                  <a:pt x="3054781" y="218364"/>
                </a:cubicBezTo>
                <a:cubicBezTo>
                  <a:pt x="3076244" y="236761"/>
                  <a:pt x="3122596" y="250067"/>
                  <a:pt x="3150316" y="259307"/>
                </a:cubicBezTo>
                <a:cubicBezTo>
                  <a:pt x="3442866" y="222738"/>
                  <a:pt x="3017068" y="272739"/>
                  <a:pt x="3627987" y="232012"/>
                </a:cubicBezTo>
                <a:cubicBezTo>
                  <a:pt x="3642341" y="231055"/>
                  <a:pt x="3654573" y="219261"/>
                  <a:pt x="3668931" y="218364"/>
                </a:cubicBezTo>
                <a:cubicBezTo>
                  <a:pt x="3800681" y="210130"/>
                  <a:pt x="3932788" y="209265"/>
                  <a:pt x="4064716" y="204716"/>
                </a:cubicBezTo>
                <a:cubicBezTo>
                  <a:pt x="4078364" y="200167"/>
                  <a:pt x="4091827" y="195020"/>
                  <a:pt x="4105659" y="191068"/>
                </a:cubicBezTo>
                <a:cubicBezTo>
                  <a:pt x="4298711" y="135911"/>
                  <a:pt x="4364995" y="182954"/>
                  <a:pt x="4665217" y="191068"/>
                </a:cubicBezTo>
                <a:cubicBezTo>
                  <a:pt x="4678865" y="195617"/>
                  <a:pt x="4692281" y="200931"/>
                  <a:pt x="4706160" y="204716"/>
                </a:cubicBezTo>
                <a:cubicBezTo>
                  <a:pt x="4742353" y="214587"/>
                  <a:pt x="4815343" y="232012"/>
                  <a:pt x="4815343" y="232012"/>
                </a:cubicBezTo>
                <a:cubicBezTo>
                  <a:pt x="4828991" y="241110"/>
                  <a:pt x="4841615" y="251972"/>
                  <a:pt x="4856286" y="259307"/>
                </a:cubicBezTo>
                <a:cubicBezTo>
                  <a:pt x="4869153" y="265741"/>
                  <a:pt x="4883872" y="267612"/>
                  <a:pt x="4897229" y="272955"/>
                </a:cubicBezTo>
                <a:cubicBezTo>
                  <a:pt x="4906674" y="276733"/>
                  <a:pt x="4915426" y="282054"/>
                  <a:pt x="4924525" y="28660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pic>
        <p:nvPicPr>
          <p:cNvPr id="614" name="Picture 3" descr="C:\Documents and Settings\99001\Рабочий стол\ПО фад\serv.jpg"/>
          <p:cNvPicPr>
            <a:picLocks noChangeAspect="1" noChangeArrowheads="1"/>
          </p:cNvPicPr>
          <p:nvPr/>
        </p:nvPicPr>
        <p:blipFill>
          <a:blip r:embed="rId3" cstate="print"/>
          <a:srcRect l="10089" t="34019" r="77608" b="56616"/>
          <a:stretch>
            <a:fillRect/>
          </a:stretch>
        </p:blipFill>
        <p:spPr bwMode="auto">
          <a:xfrm>
            <a:off x="3357554" y="2857496"/>
            <a:ext cx="127000" cy="17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" name="Picture 2" descr="C:\Documents and Settings\99001\Рабочий стол\ПО фад\serv.jpg"/>
          <p:cNvPicPr>
            <a:picLocks noChangeAspect="1" noChangeArrowheads="1"/>
          </p:cNvPicPr>
          <p:nvPr/>
        </p:nvPicPr>
        <p:blipFill>
          <a:blip r:embed="rId4" cstate="print"/>
          <a:srcRect l="76843" t="5290" r="10593" b="85278"/>
          <a:stretch>
            <a:fillRect/>
          </a:stretch>
        </p:blipFill>
        <p:spPr bwMode="auto">
          <a:xfrm>
            <a:off x="3500430" y="2857497"/>
            <a:ext cx="127000" cy="1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" name="Picture 2" descr="C:\Documents and Settings\99001\Рабочий стол\ПО фад\serv.jpg"/>
          <p:cNvPicPr>
            <a:picLocks noChangeAspect="1" noChangeArrowheads="1"/>
          </p:cNvPicPr>
          <p:nvPr/>
        </p:nvPicPr>
        <p:blipFill>
          <a:blip r:embed="rId4" cstate="print"/>
          <a:srcRect l="76843" t="5290" r="10593" b="85278"/>
          <a:stretch>
            <a:fillRect/>
          </a:stretch>
        </p:blipFill>
        <p:spPr bwMode="auto">
          <a:xfrm>
            <a:off x="3214678" y="5072075"/>
            <a:ext cx="127000" cy="1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" name="Text Box 4"/>
          <p:cNvSpPr txBox="1">
            <a:spLocks noChangeArrowheads="1"/>
          </p:cNvSpPr>
          <p:nvPr/>
        </p:nvSpPr>
        <p:spPr bwMode="auto">
          <a:xfrm>
            <a:off x="-1132" y="0"/>
            <a:ext cx="9145134" cy="90147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61" tIns="15525" rIns="91261" bIns="15525" anchor="ctr" anchorCtr="1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КРАТКАЯ ХАРАКТЕРИСТИКА ЗАПАДНОДВИНСКОГО РАЙОНА</a:t>
            </a:r>
          </a:p>
        </p:txBody>
      </p:sp>
      <p:graphicFrame>
        <p:nvGraphicFramePr>
          <p:cNvPr id="617" name="Group 224"/>
          <p:cNvGraphicFramePr>
            <a:graphicFrameLocks noGrp="1"/>
          </p:cNvGraphicFramePr>
          <p:nvPr/>
        </p:nvGraphicFramePr>
        <p:xfrm>
          <a:off x="9" y="6500834"/>
          <a:ext cx="9144001" cy="1000132"/>
        </p:xfrm>
        <a:graphic>
          <a:graphicData uri="http://schemas.openxmlformats.org/drawingml/2006/table">
            <a:tbl>
              <a:tblPr/>
              <a:tblGrid>
                <a:gridCol w="1322181"/>
                <a:gridCol w="892107"/>
                <a:gridCol w="1019551"/>
                <a:gridCol w="1019551"/>
                <a:gridCol w="1210716"/>
                <a:gridCol w="1083273"/>
                <a:gridCol w="1338161"/>
                <a:gridCol w="1258461"/>
              </a:tblGrid>
              <a:tr h="453411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</a:t>
                      </a:r>
                    </a:p>
                  </a:txBody>
                  <a:tcPr marL="77868" marR="77868" marT="39496" marB="39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тыс.кв.км</a:t>
                      </a:r>
                    </a:p>
                  </a:txBody>
                  <a:tcPr marL="77868" marR="77868" marT="39496" marB="39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тыс.чел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68" marR="77868" marT="39496" marB="39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68" marR="77868" marT="39496" marB="39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Сельские поселения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68" marR="77868" marT="39496" marB="39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68" marR="77868" marT="39496" marB="39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нас. на 1 кв. км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68" marR="77868" marT="39496" marB="39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насел.%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68" marR="77868" marT="39496" marB="39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46721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Западнодвинский район</a:t>
                      </a:r>
                    </a:p>
                  </a:txBody>
                  <a:tcPr marL="77868" marR="77868" marT="39496" marB="39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77868" marR="77868" marT="39496" marB="39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</a:p>
                  </a:txBody>
                  <a:tcPr marL="77868" marR="77868" marT="39496" marB="39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77868" marR="77868" marT="39496" marB="39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7868" marR="77868" marT="39496" marB="39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7868" marR="77868" marT="39496" marB="39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77868" marR="77868" marT="39496" marB="39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71,5</a:t>
                      </a:r>
                    </a:p>
                  </a:txBody>
                  <a:tcPr marL="77868" marR="77868" marT="39496" marB="39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19" name="Прямоугольная выноска 618"/>
          <p:cNvSpPr/>
          <p:nvPr/>
        </p:nvSpPr>
        <p:spPr>
          <a:xfrm>
            <a:off x="428596" y="1142984"/>
            <a:ext cx="2143140" cy="1000132"/>
          </a:xfrm>
          <a:prstGeom prst="wedgeRectCallout">
            <a:avLst>
              <a:gd name="adj1" fmla="val 203910"/>
              <a:gd name="adj2" fmla="val 14496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71">
              <a:defRPr/>
            </a:pPr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ЕДДС района: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571">
              <a:defRPr/>
            </a:pPr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172 610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Г. Западная Двина Тверской области, ул. Кирова, д.10.</a:t>
            </a:r>
          </a:p>
          <a:p>
            <a:pPr defTabSz="913571">
              <a:defRPr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расположения – 1-й этаж здания администрации района</a:t>
            </a:r>
            <a:endParaRPr lang="ru-RU" sz="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571">
              <a:defRPr/>
            </a:pPr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edds_wd@mail.ru</a:t>
            </a:r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 – </a:t>
            </a:r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</a:rPr>
              <a:t>(8-48-265) </a:t>
            </a:r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2-36-00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5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6" tIns="45678" rIns="91356" bIns="45678" anchor="ctr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921885"/>
          <a:ext cx="9082767" cy="1556732"/>
        </p:xfrm>
        <a:graphic>
          <a:graphicData uri="http://schemas.openxmlformats.org/drawingml/2006/table">
            <a:tbl>
              <a:tblPr/>
              <a:tblGrid>
                <a:gridCol w="1213633"/>
                <a:gridCol w="1600379"/>
                <a:gridCol w="2151451"/>
                <a:gridCol w="2151451"/>
                <a:gridCol w="1965853"/>
              </a:tblGrid>
              <a:tr h="599857">
                <a:tc>
                  <a:txBody>
                    <a:bodyPr/>
                    <a:lstStyle/>
                    <a:p>
                      <a:pPr marL="0" marR="0" indent="0" algn="ctr" defTabSz="105920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В здании администрации, адрес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В отдельном здании, адрес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В здании ГУ, ПЧ, адрес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Площадь помещения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м</a:t>
                      </a:r>
                      <a:r>
                        <a:rPr lang="ru-RU" sz="1400" b="1" i="0" u="none" strike="noStrike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Количество рабочих мест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07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172 610</a:t>
                      </a:r>
                    </a:p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 Западная Двина Тверская  область, ул. Кирова, д.10</a:t>
                      </a:r>
                      <a:r>
                        <a:rPr lang="ru-RU" sz="15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18,4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00695" y="2786058"/>
            <a:ext cx="3357585" cy="32585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8861" tIns="39432" rIns="78861" bIns="39432">
            <a:spAutoFit/>
          </a:bodyPr>
          <a:lstStyle/>
          <a:p>
            <a:pPr algn="ctr" defTabSz="913571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 РАЗМЕЩЕНИЯ  ЕДДС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330" name="TextBox 2"/>
          <p:cNvSpPr txBox="1">
            <a:spLocks noChangeArrowheads="1"/>
          </p:cNvSpPr>
          <p:nvPr/>
        </p:nvSpPr>
        <p:spPr bwMode="auto">
          <a:xfrm>
            <a:off x="5572132" y="5357826"/>
            <a:ext cx="3357586" cy="6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867" tIns="39434" rIns="78867" bIns="39434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ЕДДС расположена на 1 этаже здания администрации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Западнодвинского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Тверской области.</a:t>
            </a:r>
          </a:p>
        </p:txBody>
      </p:sp>
      <p:sp>
        <p:nvSpPr>
          <p:cNvPr id="226331" name="Text Box 4"/>
          <p:cNvSpPr txBox="1">
            <a:spLocks noChangeArrowheads="1"/>
          </p:cNvSpPr>
          <p:nvPr/>
        </p:nvSpPr>
        <p:spPr bwMode="auto">
          <a:xfrm>
            <a:off x="0" y="-26081"/>
            <a:ext cx="9145134" cy="90147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61" tIns="15525" rIns="91261" bIns="15525" anchor="ctr" anchorCtr="1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РАЗМЕЩЕНИЕ ЕДДС</a:t>
            </a:r>
          </a:p>
        </p:txBody>
      </p:sp>
      <p:pic>
        <p:nvPicPr>
          <p:cNvPr id="226332" name="Рисунок 10" descr="C:\Users\Пользователь\Desktop\Новая папка\SAM_1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59" y="3427867"/>
            <a:ext cx="2165804" cy="227919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26334" name="AutoShape 11"/>
          <p:cNvSpPr>
            <a:spLocks noChangeArrowheads="1"/>
          </p:cNvSpPr>
          <p:nvPr/>
        </p:nvSpPr>
        <p:spPr bwMode="auto">
          <a:xfrm rot="10800000">
            <a:off x="2928926" y="2714620"/>
            <a:ext cx="2233839" cy="835705"/>
          </a:xfrm>
          <a:prstGeom prst="wedgeRectCallout">
            <a:avLst>
              <a:gd name="adj1" fmla="val -30664"/>
              <a:gd name="adj2" fmla="val -141549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lIns="91345" tIns="45674" rIns="91345" bIns="45674"/>
          <a:lstStyle/>
          <a:p>
            <a:pPr algn="ctr" hangingPunct="0">
              <a:lnSpc>
                <a:spcPct val="7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ru-RU" sz="1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hangingPunct="0">
              <a:lnSpc>
                <a:spcPct val="7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ru-RU" sz="1200" b="1" dirty="0" smtClean="0">
                <a:latin typeface="Times New Roman" pitchFamily="18" charset="0"/>
              </a:rPr>
              <a:t>Дежурный диспетчер Головлева А.Ю</a:t>
            </a:r>
            <a:endParaRPr lang="ru-RU" sz="1200" b="1" dirty="0">
              <a:latin typeface="Times New Roman" pitchFamily="18" charset="0"/>
            </a:endParaRPr>
          </a:p>
        </p:txBody>
      </p:sp>
      <p:sp>
        <p:nvSpPr>
          <p:cNvPr id="226335" name="AutoShape 11"/>
          <p:cNvSpPr>
            <a:spLocks noChangeArrowheads="1"/>
          </p:cNvSpPr>
          <p:nvPr/>
        </p:nvSpPr>
        <p:spPr bwMode="auto">
          <a:xfrm rot="10800000">
            <a:off x="239258" y="2705560"/>
            <a:ext cx="1760973" cy="721179"/>
          </a:xfrm>
          <a:prstGeom prst="wedgeRectCallout">
            <a:avLst>
              <a:gd name="adj1" fmla="val 519"/>
              <a:gd name="adj2" fmla="val -250121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lIns="91345" tIns="45674" rIns="91345" bIns="45674"/>
          <a:lstStyle/>
          <a:p>
            <a:pPr algn="ctr" hangingPunct="0">
              <a:lnSpc>
                <a:spcPct val="7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Администрация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Западнодвинского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района (ЕДДС)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26336" name="Picture 32" descr="C:\Users\Пользователь\Pictures\схема ЕДДС.png"/>
          <p:cNvPicPr>
            <a:picLocks noChangeAspect="1" noChangeArrowheads="1"/>
          </p:cNvPicPr>
          <p:nvPr/>
        </p:nvPicPr>
        <p:blipFill>
          <a:blip r:embed="rId3" cstate="print"/>
          <a:srcRect l="15718" b="42198"/>
          <a:stretch>
            <a:fillRect/>
          </a:stretch>
        </p:blipFill>
        <p:spPr bwMode="auto">
          <a:xfrm>
            <a:off x="5572132" y="3214686"/>
            <a:ext cx="3286148" cy="184831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357694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375" tIns="45686" rIns="91375" bIns="45686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6082" name="Диаграмма 17"/>
          <p:cNvGraphicFramePr>
            <a:graphicFrameLocks/>
          </p:cNvGraphicFramePr>
          <p:nvPr/>
        </p:nvGraphicFramePr>
        <p:xfrm>
          <a:off x="175768" y="3881438"/>
          <a:ext cx="4397375" cy="2956151"/>
        </p:xfrm>
        <a:graphic>
          <a:graphicData uri="http://schemas.openxmlformats.org/presentationml/2006/ole">
            <p:oleObj spid="_x0000_s2052" r:id="rId3" imgW="4968671" imgH="3542083" progId="Excel.Sheet.8">
              <p:embed/>
            </p:oleObj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910456"/>
          <a:ext cx="9144000" cy="28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28010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Укомплектованность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80102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штату</a:t>
                      </a: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списку</a:t>
                      </a: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Укомплектованность</a:t>
                      </a: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Ежедневное дежурство</a:t>
                      </a: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 высшее/среднее/</a:t>
                      </a: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специальное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Обучение персонала ЕДДС в УМЦ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464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Сколько человек прошли обучение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Сколько человек планируется обучить до конца текущего года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Сколько человек планируется обучить в следующем году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09810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0/0/5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918" marR="80918" marT="38196" marB="381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083" name="Object 3"/>
          <p:cNvGraphicFramePr>
            <a:graphicFrameLocks/>
          </p:cNvGraphicFramePr>
          <p:nvPr/>
        </p:nvGraphicFramePr>
        <p:xfrm>
          <a:off x="5018088" y="3827463"/>
          <a:ext cx="3998912" cy="3073400"/>
        </p:xfrm>
        <a:graphic>
          <a:graphicData uri="http://schemas.openxmlformats.org/presentationml/2006/ole">
            <p:oleObj spid="_x0000_s2053" name="Worksheet" r:id="rId4" imgW="4505376" imgH="3486169" progId="Excel.Sheet.8">
              <p:embed/>
            </p:oleObj>
          </a:graphicData>
        </a:graphic>
      </p:graphicFrame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0" y="0"/>
            <a:ext cx="9145134" cy="901474"/>
          </a:xfrm>
          <a:prstGeom prst="rect">
            <a:avLst/>
          </a:prstGeom>
          <a:solidFill>
            <a:srgbClr val="0070C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lIns="91280" tIns="15525" rIns="91280" bIns="15525" anchor="ctr" anchorCtr="1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УКОМПЛЕКТОВАННОСТЬ ПЕРСОНАЛОМ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8" tIns="45683" rIns="91368" bIns="45683" anchor="ctr"/>
          <a:lstStyle/>
          <a:p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" y="928670"/>
          <a:ext cx="9143999" cy="249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680"/>
                <a:gridCol w="1511117"/>
                <a:gridCol w="1645920"/>
                <a:gridCol w="1645920"/>
                <a:gridCol w="1737362"/>
              </a:tblGrid>
              <a:tr h="374829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u="sng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СМЕНА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u="sng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СМЕНА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u="sng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СМЕНА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u="sng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СМЕНА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5" marB="45725" anchor="ctr"/>
                </a:tc>
              </a:tr>
              <a:tr h="567277">
                <a:tc>
                  <a:txBody>
                    <a:bodyPr/>
                    <a:lstStyle/>
                    <a:p>
                      <a:pPr algn="ctr" defTabSz="407988">
                        <a:buClr>
                          <a:srgbClr val="000000"/>
                        </a:buClr>
                        <a:buSzPct val="45000"/>
                        <a:buFont typeface="Times New Roman" pitchFamily="18" charset="0"/>
                        <a:buNone/>
                        <a:tabLst>
                          <a:tab pos="0" algn="l"/>
                          <a:tab pos="406400" algn="l"/>
                          <a:tab pos="814388" algn="l"/>
                          <a:tab pos="1220788" algn="l"/>
                          <a:tab pos="1628775" algn="l"/>
                          <a:tab pos="2036763" algn="l"/>
                          <a:tab pos="2443163" algn="l"/>
                          <a:tab pos="2851150" algn="l"/>
                          <a:tab pos="3259138" algn="l"/>
                          <a:tab pos="3665538" algn="l"/>
                          <a:tab pos="4073525" algn="l"/>
                          <a:tab pos="4481513" algn="l"/>
                          <a:tab pos="4889500" algn="l"/>
                          <a:tab pos="5295900" algn="l"/>
                          <a:tab pos="5703888" algn="l"/>
                          <a:tab pos="6111875" algn="l"/>
                          <a:tab pos="6518275" algn="l"/>
                          <a:tab pos="6926263" algn="l"/>
                          <a:tab pos="7334250" algn="l"/>
                          <a:tab pos="7742238" algn="l"/>
                          <a:tab pos="8148638" algn="l"/>
                        </a:tabLs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Оперативный дежурный</a:t>
                      </a:r>
                    </a:p>
                  </a:txBody>
                  <a:tcPr marL="91454" marR="9145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5" marB="45725" anchor="ctr"/>
                </a:tc>
              </a:tr>
              <a:tr h="810554">
                <a:tc>
                  <a:txBody>
                    <a:bodyPr/>
                    <a:lstStyle/>
                    <a:p>
                      <a:pPr algn="ctr" defTabSz="407988">
                        <a:buClr>
                          <a:srgbClr val="000000"/>
                        </a:buClr>
                        <a:buSzPct val="45000"/>
                        <a:buFont typeface="Times New Roman" pitchFamily="18" charset="0"/>
                        <a:buNone/>
                        <a:tabLst>
                          <a:tab pos="0" algn="l"/>
                          <a:tab pos="406400" algn="l"/>
                          <a:tab pos="814388" algn="l"/>
                          <a:tab pos="1220788" algn="l"/>
                          <a:tab pos="1628775" algn="l"/>
                          <a:tab pos="2036763" algn="l"/>
                          <a:tab pos="2443163" algn="l"/>
                          <a:tab pos="2851150" algn="l"/>
                          <a:tab pos="3259138" algn="l"/>
                          <a:tab pos="3665538" algn="l"/>
                          <a:tab pos="4073525" algn="l"/>
                          <a:tab pos="4481513" algn="l"/>
                          <a:tab pos="4889500" algn="l"/>
                          <a:tab pos="5295900" algn="l"/>
                          <a:tab pos="5703888" algn="l"/>
                          <a:tab pos="6111875" algn="l"/>
                          <a:tab pos="6518275" algn="l"/>
                          <a:tab pos="6926263" algn="l"/>
                          <a:tab pos="7334250" algn="l"/>
                          <a:tab pos="7742238" algn="l"/>
                          <a:tab pos="8148638" algn="l"/>
                        </a:tabLs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Диспетчер ЕДДС</a:t>
                      </a:r>
                    </a:p>
                  </a:txBody>
                  <a:tcPr marL="91454" marR="91454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10592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Ларченкова</a:t>
                      </a: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Ирина Владимировна</a:t>
                      </a:r>
                      <a:endParaRPr lang="ru-RU" sz="13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592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4" marR="91454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10592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Артемьева Светлана Александровна</a:t>
                      </a:r>
                    </a:p>
                  </a:txBody>
                  <a:tcPr marL="91454" marR="91454" marT="45725" marB="457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Козлова Ольга Владимировна</a:t>
                      </a:r>
                    </a:p>
                    <a:p>
                      <a:pPr algn="ctr"/>
                      <a:endParaRPr lang="ru-RU" sz="13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Разуваев </a:t>
                      </a:r>
                    </a:p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Роман </a:t>
                      </a:r>
                    </a:p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Федорович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5" marB="45725" anchor="ctr"/>
                </a:tc>
              </a:tr>
              <a:tr h="702295">
                <a:tc>
                  <a:txBody>
                    <a:bodyPr/>
                    <a:lstStyle/>
                    <a:p>
                      <a:pPr algn="ctr" defTabSz="407988">
                        <a:buClr>
                          <a:srgbClr val="000000"/>
                        </a:buClr>
                        <a:buSzPct val="45000"/>
                        <a:buFont typeface="Times New Roman" pitchFamily="18" charset="0"/>
                        <a:buNone/>
                        <a:tabLst>
                          <a:tab pos="0" algn="l"/>
                          <a:tab pos="406400" algn="l"/>
                          <a:tab pos="814388" algn="l"/>
                          <a:tab pos="1220788" algn="l"/>
                          <a:tab pos="1628775" algn="l"/>
                          <a:tab pos="2036763" algn="l"/>
                          <a:tab pos="2443163" algn="l"/>
                          <a:tab pos="2851150" algn="l"/>
                          <a:tab pos="3259138" algn="l"/>
                          <a:tab pos="3665538" algn="l"/>
                          <a:tab pos="4073525" algn="l"/>
                          <a:tab pos="4481513" algn="l"/>
                          <a:tab pos="4889500" algn="l"/>
                          <a:tab pos="5295900" algn="l"/>
                          <a:tab pos="5703888" algn="l"/>
                          <a:tab pos="6111875" algn="l"/>
                          <a:tab pos="6518275" algn="l"/>
                          <a:tab pos="6926263" algn="l"/>
                          <a:tab pos="7334250" algn="l"/>
                          <a:tab pos="7742238" algn="l"/>
                          <a:tab pos="8148638" algn="l"/>
                        </a:tabLs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Диспетчер </a:t>
                      </a:r>
                    </a:p>
                    <a:p>
                      <a:pPr algn="ctr" defTabSz="407988">
                        <a:buClr>
                          <a:srgbClr val="000000"/>
                        </a:buClr>
                        <a:buSzPct val="45000"/>
                        <a:buFont typeface="Times New Roman" pitchFamily="18" charset="0"/>
                        <a:buNone/>
                        <a:tabLst>
                          <a:tab pos="0" algn="l"/>
                          <a:tab pos="406400" algn="l"/>
                          <a:tab pos="814388" algn="l"/>
                          <a:tab pos="1220788" algn="l"/>
                          <a:tab pos="1628775" algn="l"/>
                          <a:tab pos="2036763" algn="l"/>
                          <a:tab pos="2443163" algn="l"/>
                          <a:tab pos="2851150" algn="l"/>
                          <a:tab pos="3259138" algn="l"/>
                          <a:tab pos="3665538" algn="l"/>
                          <a:tab pos="4073525" algn="l"/>
                          <a:tab pos="4481513" algn="l"/>
                          <a:tab pos="4889500" algn="l"/>
                          <a:tab pos="5295900" algn="l"/>
                          <a:tab pos="5703888" algn="l"/>
                          <a:tab pos="6111875" algn="l"/>
                          <a:tab pos="6518275" algn="l"/>
                          <a:tab pos="6926263" algn="l"/>
                          <a:tab pos="7334250" algn="l"/>
                          <a:tab pos="7742238" algn="l"/>
                          <a:tab pos="8148638" algn="l"/>
                        </a:tabLs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системы-112</a:t>
                      </a:r>
                    </a:p>
                  </a:txBody>
                  <a:tcPr marL="91454" marR="9145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Анфимов </a:t>
                      </a:r>
                    </a:p>
                    <a:p>
                      <a:pPr algn="ctr"/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Николай Александрович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5" marB="45725" anchor="ctr"/>
                </a:tc>
              </a:tr>
            </a:tbl>
          </a:graphicData>
        </a:graphic>
      </p:graphicFrame>
      <p:sp>
        <p:nvSpPr>
          <p:cNvPr id="22736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01474"/>
          </a:xfrm>
          <a:prstGeom prst="rect">
            <a:avLst/>
          </a:prstGeom>
          <a:solidFill>
            <a:srgbClr val="0070C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lIns="91273" tIns="15525" rIns="91273" bIns="15525" anchor="ctr" anchorCtr="1"/>
          <a:lstStyle/>
          <a:p>
            <a:pPr algn="ctr" defTabSz="385360">
              <a:lnSpc>
                <a:spcPct val="90000"/>
              </a:lnSpc>
              <a:buClr>
                <a:srgbClr val="000000"/>
              </a:buClr>
              <a:buSzPct val="100000"/>
              <a:tabLst>
                <a:tab pos="0" algn="l"/>
                <a:tab pos="786588" algn="l"/>
                <a:tab pos="1575444" algn="l"/>
                <a:tab pos="2364299" algn="l"/>
                <a:tab pos="3154287" algn="l"/>
                <a:tab pos="3942008" algn="l"/>
                <a:tab pos="4730862" algn="l"/>
                <a:tab pos="5519720" algn="l"/>
                <a:tab pos="6305176" algn="l"/>
                <a:tab pos="7094031" algn="l"/>
                <a:tab pos="7884017" algn="l"/>
                <a:tab pos="8674005" algn="l"/>
                <a:tab pos="8737478" algn="l"/>
              </a:tabLs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 ДЕЖУРНОЙ СМЕНЫ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ДИСПЕТЧЕРОВ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b="7843"/>
          <a:stretch>
            <a:fillRect/>
          </a:stretch>
        </p:blipFill>
        <p:spPr bwMode="auto">
          <a:xfrm>
            <a:off x="1071538" y="3500438"/>
            <a:ext cx="70723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97" descr="C:\Users\Пользователь\Desktop\ВСЯ ИНФОРМАЦИЯ ЕДДС\все\карты\Западная Дв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-32884"/>
            <a:ext cx="9197295" cy="6890884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0" y="0"/>
            <a:ext cx="9144000" cy="6125483"/>
          </a:xfrm>
          <a:prstGeom prst="rect">
            <a:avLst/>
          </a:prstGeom>
          <a:solidFill>
            <a:schemeClr val="tx2">
              <a:lumMod val="60000"/>
              <a:lumOff val="40000"/>
              <a:alpha val="42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8876" tIns="39440" rIns="78876" bIns="39440">
            <a:spAutoFit/>
          </a:bodyPr>
          <a:lstStyle/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368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343197" y="929822"/>
            <a:ext cx="1623786" cy="5783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 cmpd="dbl">
            <a:solidFill>
              <a:srgbClr val="000000"/>
            </a:solidFill>
            <a:miter lim="800000"/>
            <a:headEnd/>
            <a:tailEnd/>
          </a:ln>
          <a:effectLst>
            <a:outerShdw sx="1000" sy="1000" algn="ctr" rotWithShape="0">
              <a:srgbClr val="808080"/>
            </a:outerShdw>
          </a:effectLst>
        </p:spPr>
        <p:txBody>
          <a:bodyPr lIns="91202" tIns="45610" rIns="91202" bIns="45610" anchor="ctr"/>
          <a:lstStyle/>
          <a:p>
            <a:pPr algn="ctr" defTabSz="651651">
              <a:lnSpc>
                <a:spcPct val="90000"/>
              </a:lnSpc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Глава района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Тимофеев Ю.В.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т. (8-48-265) 2-17-38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041325" y="1101046"/>
            <a:ext cx="1683884" cy="596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 cmpd="dbl">
            <a:solidFill>
              <a:srgbClr val="000000"/>
            </a:solidFill>
            <a:miter lim="800000"/>
            <a:headEnd/>
            <a:tailEnd/>
          </a:ln>
          <a:effectLst>
            <a:outerShdw sx="1000" sy="1000" algn="ctr" rotWithShape="0">
              <a:srgbClr val="808080"/>
            </a:outerShdw>
          </a:effectLst>
        </p:spPr>
        <p:txBody>
          <a:bodyPr lIns="91202" tIns="45610" rIns="91202" bIns="45610" anchor="ctr"/>
          <a:lstStyle/>
          <a:p>
            <a:pPr algn="ctr" defTabSz="651651">
              <a:lnSpc>
                <a:spcPct val="90000"/>
              </a:lnSpc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КЧС и ОПБ района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Ловкачев В.И.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т. (8-48-2651) 2-19-05 </a:t>
            </a:r>
            <a:endParaRPr lang="en-US" sz="9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164870" name="AutoShape 5"/>
          <p:cNvCxnSpPr>
            <a:cxnSpLocks noChangeShapeType="1"/>
          </p:cNvCxnSpPr>
          <p:nvPr/>
        </p:nvCxnSpPr>
        <p:spPr bwMode="auto">
          <a:xfrm>
            <a:off x="1347111" y="941161"/>
            <a:ext cx="4996089" cy="226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4871" name="Line 6"/>
          <p:cNvSpPr>
            <a:spLocks noChangeShapeType="1"/>
          </p:cNvSpPr>
          <p:nvPr/>
        </p:nvSpPr>
        <p:spPr bwMode="auto">
          <a:xfrm>
            <a:off x="4932589" y="941161"/>
            <a:ext cx="0" cy="15988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872" name="Line 7"/>
          <p:cNvSpPr>
            <a:spLocks noChangeShapeType="1"/>
          </p:cNvSpPr>
          <p:nvPr/>
        </p:nvSpPr>
        <p:spPr bwMode="auto">
          <a:xfrm>
            <a:off x="3127375" y="941161"/>
            <a:ext cx="0" cy="226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873" name="Line 8"/>
          <p:cNvSpPr>
            <a:spLocks noChangeShapeType="1"/>
          </p:cNvSpPr>
          <p:nvPr/>
        </p:nvSpPr>
        <p:spPr bwMode="auto">
          <a:xfrm>
            <a:off x="1336902" y="1596572"/>
            <a:ext cx="0" cy="11452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 flipH="1">
            <a:off x="2504849" y="1679349"/>
            <a:ext cx="70304" cy="1021669"/>
            <a:chOff x="3507105" y="2351405"/>
            <a:chExt cx="97790" cy="1431290"/>
          </a:xfrm>
        </p:grpSpPr>
        <p:sp>
          <p:nvSpPr>
            <p:cNvPr id="164943" name="Line 10"/>
            <p:cNvSpPr>
              <a:spLocks noChangeShapeType="1"/>
            </p:cNvSpPr>
            <p:nvPr/>
          </p:nvSpPr>
          <p:spPr bwMode="auto">
            <a:xfrm flipV="1">
              <a:off x="1914" y="1222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944" name="Line 11"/>
            <p:cNvSpPr>
              <a:spLocks noChangeShapeType="1"/>
            </p:cNvSpPr>
            <p:nvPr/>
          </p:nvSpPr>
          <p:spPr bwMode="auto">
            <a:xfrm>
              <a:off x="1914" y="1654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875" name="Line 12"/>
          <p:cNvSpPr>
            <a:spLocks noChangeShapeType="1"/>
          </p:cNvSpPr>
          <p:nvPr/>
        </p:nvSpPr>
        <p:spPr bwMode="auto">
          <a:xfrm>
            <a:off x="1336902" y="941169"/>
            <a:ext cx="0" cy="14514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876" name="Line 13"/>
          <p:cNvSpPr>
            <a:spLocks noChangeShapeType="1"/>
          </p:cNvSpPr>
          <p:nvPr/>
        </p:nvSpPr>
        <p:spPr bwMode="auto">
          <a:xfrm flipH="1">
            <a:off x="6868206" y="1518331"/>
            <a:ext cx="0" cy="25626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877" name="Line 14"/>
          <p:cNvSpPr>
            <a:spLocks noChangeShapeType="1"/>
          </p:cNvSpPr>
          <p:nvPr/>
        </p:nvSpPr>
        <p:spPr bwMode="auto">
          <a:xfrm>
            <a:off x="5184321" y="1665742"/>
            <a:ext cx="0" cy="12813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878" name="Rectangle 15" descr="Водяные капли"/>
          <p:cNvSpPr>
            <a:spLocks noChangeArrowheads="1"/>
          </p:cNvSpPr>
          <p:nvPr/>
        </p:nvSpPr>
        <p:spPr bwMode="auto">
          <a:xfrm>
            <a:off x="3844018" y="4051527"/>
            <a:ext cx="1851706" cy="57150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1202" tIns="45610" rIns="91202" bIns="45610" anchor="ctr"/>
          <a:lstStyle/>
          <a:p>
            <a:pPr algn="ctr" defTabSz="649445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Староторопское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с/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649445"/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Шунькова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М.Н.</a:t>
            </a:r>
          </a:p>
          <a:p>
            <a:pPr algn="ctr" defTabSz="649445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(т. </a:t>
            </a:r>
            <a:r>
              <a:rPr lang="ru-RU" sz="900" b="1" dirty="0">
                <a:latin typeface="Times New Roman" pitchFamily="18" charset="0"/>
              </a:rPr>
              <a:t>(8-48-265)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31-1-43,</a:t>
            </a:r>
          </a:p>
          <a:p>
            <a:pPr algn="ctr" defTabSz="649445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8-952-062-56-05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879" name="Rectangle 16" descr="Водяные капли"/>
          <p:cNvSpPr>
            <a:spLocks noChangeArrowheads="1"/>
          </p:cNvSpPr>
          <p:nvPr/>
        </p:nvSpPr>
        <p:spPr bwMode="auto">
          <a:xfrm>
            <a:off x="3857627" y="2293939"/>
            <a:ext cx="1838099" cy="537482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1202" tIns="45610" rIns="91202" bIns="45610" anchor="ctr"/>
          <a:lstStyle/>
          <a:p>
            <a:pPr algn="ctr" defTabSz="649445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Глава Западнодвинского г/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п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649445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900" b="1" dirty="0">
                <a:latin typeface="Times New Roman" pitchFamily="18" charset="0"/>
              </a:rPr>
              <a:t>(8-448-265)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2-19-37, 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649445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8-903-801-47-40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880" name="Rectangle 18" descr="Водяные капли"/>
          <p:cNvSpPr>
            <a:spLocks noChangeArrowheads="1"/>
          </p:cNvSpPr>
          <p:nvPr/>
        </p:nvSpPr>
        <p:spPr bwMode="auto">
          <a:xfrm>
            <a:off x="3857627" y="2891526"/>
            <a:ext cx="1838099" cy="536349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1202" tIns="45610" rIns="91202" bIns="45610" anchor="ctr"/>
          <a:lstStyle/>
          <a:p>
            <a:pPr algn="ctr" defTabSz="649445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Глава Западнодвинского с/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49445"/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Боркова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Н.А.</a:t>
            </a:r>
            <a:br>
              <a:rPr lang="ru-RU" sz="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(т. </a:t>
            </a:r>
            <a:r>
              <a:rPr lang="ru-RU" sz="900" b="1" dirty="0">
                <a:latin typeface="Times New Roman" pitchFamily="18" charset="0"/>
              </a:rPr>
              <a:t>(8-48-265 )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2-36-39,</a:t>
            </a:r>
          </a:p>
          <a:p>
            <a:pPr algn="ctr" defTabSz="649445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8-920-184-81-77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4881" name="AutoShape 19"/>
          <p:cNvCxnSpPr>
            <a:cxnSpLocks noChangeShapeType="1"/>
          </p:cNvCxnSpPr>
          <p:nvPr/>
        </p:nvCxnSpPr>
        <p:spPr bwMode="auto">
          <a:xfrm flipV="1">
            <a:off x="3755572" y="2238375"/>
            <a:ext cx="2469696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882" name="AutoShape 20"/>
          <p:cNvCxnSpPr>
            <a:cxnSpLocks noChangeShapeType="1"/>
          </p:cNvCxnSpPr>
          <p:nvPr/>
        </p:nvCxnSpPr>
        <p:spPr bwMode="auto">
          <a:xfrm>
            <a:off x="3744233" y="3728357"/>
            <a:ext cx="113393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4883" name="Line 21"/>
          <p:cNvSpPr>
            <a:spLocks noChangeShapeType="1"/>
          </p:cNvSpPr>
          <p:nvPr/>
        </p:nvSpPr>
        <p:spPr bwMode="auto">
          <a:xfrm flipH="1">
            <a:off x="3749903" y="2245179"/>
            <a:ext cx="1134" cy="273617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884" name="Line 22"/>
          <p:cNvSpPr>
            <a:spLocks noChangeShapeType="1"/>
          </p:cNvSpPr>
          <p:nvPr/>
        </p:nvSpPr>
        <p:spPr bwMode="auto">
          <a:xfrm>
            <a:off x="3744233" y="2543402"/>
            <a:ext cx="11339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cxnSp>
        <p:nvCxnSpPr>
          <p:cNvPr id="164885" name="AutoShape 23"/>
          <p:cNvCxnSpPr>
            <a:cxnSpLocks noChangeShapeType="1"/>
          </p:cNvCxnSpPr>
          <p:nvPr/>
        </p:nvCxnSpPr>
        <p:spPr bwMode="auto">
          <a:xfrm>
            <a:off x="3744233" y="4324804"/>
            <a:ext cx="113393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4886" name="Rectangle 26"/>
          <p:cNvSpPr>
            <a:spLocks noChangeArrowheads="1"/>
          </p:cNvSpPr>
          <p:nvPr/>
        </p:nvSpPr>
        <p:spPr bwMode="auto">
          <a:xfrm>
            <a:off x="4643446" y="1797278"/>
            <a:ext cx="2520723" cy="342446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17962" tIns="45610" rIns="17962" bIns="45610" anchor="ctr"/>
          <a:lstStyle/>
          <a:p>
            <a:pPr algn="ctr" defTabSz="649445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Муниципальные образования 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4887" name="AutoShape 27"/>
          <p:cNvCxnSpPr>
            <a:cxnSpLocks noChangeShapeType="1"/>
          </p:cNvCxnSpPr>
          <p:nvPr/>
        </p:nvCxnSpPr>
        <p:spPr bwMode="auto">
          <a:xfrm>
            <a:off x="1907269" y="2245179"/>
            <a:ext cx="1152071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888" name="AutoShape 28"/>
          <p:cNvCxnSpPr>
            <a:cxnSpLocks noChangeShapeType="1"/>
          </p:cNvCxnSpPr>
          <p:nvPr/>
        </p:nvCxnSpPr>
        <p:spPr bwMode="auto">
          <a:xfrm>
            <a:off x="2020661" y="1898196"/>
            <a:ext cx="2535464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4889" name="Line 29"/>
          <p:cNvSpPr>
            <a:spLocks noChangeShapeType="1"/>
          </p:cNvSpPr>
          <p:nvPr/>
        </p:nvSpPr>
        <p:spPr bwMode="auto">
          <a:xfrm>
            <a:off x="3052538" y="2245179"/>
            <a:ext cx="6804" cy="317726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890" name="Line 30"/>
          <p:cNvSpPr>
            <a:spLocks noChangeShapeType="1"/>
          </p:cNvSpPr>
          <p:nvPr/>
        </p:nvSpPr>
        <p:spPr bwMode="auto">
          <a:xfrm flipH="1">
            <a:off x="3814536" y="1216706"/>
            <a:ext cx="22678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891" name="Line 31"/>
          <p:cNvSpPr>
            <a:spLocks noChangeShapeType="1"/>
          </p:cNvSpPr>
          <p:nvPr/>
        </p:nvSpPr>
        <p:spPr bwMode="auto">
          <a:xfrm flipV="1">
            <a:off x="4556125" y="1682750"/>
            <a:ext cx="0" cy="2301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892" name="Line 32"/>
          <p:cNvSpPr>
            <a:spLocks noChangeShapeType="1"/>
          </p:cNvSpPr>
          <p:nvPr/>
        </p:nvSpPr>
        <p:spPr bwMode="auto">
          <a:xfrm>
            <a:off x="3059339" y="5429250"/>
            <a:ext cx="1599974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893" name="Line 35"/>
          <p:cNvSpPr>
            <a:spLocks noChangeShapeType="1"/>
          </p:cNvSpPr>
          <p:nvPr/>
        </p:nvSpPr>
        <p:spPr bwMode="auto">
          <a:xfrm flipH="1">
            <a:off x="6204857" y="2245181"/>
            <a:ext cx="0" cy="279626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894" name="Rectangle 36" descr="Водяные капли"/>
          <p:cNvSpPr>
            <a:spLocks noChangeArrowheads="1"/>
          </p:cNvSpPr>
          <p:nvPr/>
        </p:nvSpPr>
        <p:spPr bwMode="auto">
          <a:xfrm>
            <a:off x="6305777" y="2306411"/>
            <a:ext cx="1773464" cy="585107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1202" tIns="45610" rIns="91202" bIns="45610" anchor="ctr"/>
          <a:lstStyle/>
          <a:p>
            <a:pPr algn="ctr" defTabSz="649445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Шараповское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с/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п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649445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Иванов В.Е.</a:t>
            </a:r>
            <a:br>
              <a:rPr lang="ru-RU" sz="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(т. </a:t>
            </a:r>
            <a:r>
              <a:rPr lang="ru-RU" sz="900" b="1" dirty="0">
                <a:latin typeface="Times New Roman" pitchFamily="18" charset="0"/>
              </a:rPr>
              <a:t>(8-48-265)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53-1-42</a:t>
            </a:r>
          </a:p>
          <a:p>
            <a:pPr algn="ctr" defTabSz="649445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8-960-713-62-03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895" name="Rectangle 39" descr="Водяные капли"/>
          <p:cNvSpPr>
            <a:spLocks noChangeArrowheads="1"/>
          </p:cNvSpPr>
          <p:nvPr/>
        </p:nvSpPr>
        <p:spPr bwMode="auto">
          <a:xfrm>
            <a:off x="6305777" y="2926672"/>
            <a:ext cx="1773464" cy="552223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1202" tIns="45610" rIns="91202" bIns="45610" anchor="ctr"/>
          <a:lstStyle/>
          <a:p>
            <a:pPr algn="ctr" defTabSz="649445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Бенецкое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с/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п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649445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Смирнова О.В.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649445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(т. </a:t>
            </a:r>
            <a:r>
              <a:rPr lang="ru-RU" sz="900" b="1" dirty="0">
                <a:latin typeface="Times New Roman" pitchFamily="18" charset="0"/>
              </a:rPr>
              <a:t>(8-48-265)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33-4-23</a:t>
            </a:r>
          </a:p>
          <a:p>
            <a:pPr algn="ctr" defTabSz="649445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8-905-164-9353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896" name="Line 42"/>
          <p:cNvSpPr>
            <a:spLocks noChangeShapeType="1"/>
          </p:cNvSpPr>
          <p:nvPr/>
        </p:nvSpPr>
        <p:spPr bwMode="auto">
          <a:xfrm>
            <a:off x="6203727" y="2612573"/>
            <a:ext cx="102054" cy="113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897" name="Line 43"/>
          <p:cNvSpPr>
            <a:spLocks noChangeShapeType="1"/>
          </p:cNvSpPr>
          <p:nvPr/>
        </p:nvSpPr>
        <p:spPr bwMode="auto">
          <a:xfrm>
            <a:off x="6203732" y="3785055"/>
            <a:ext cx="12473" cy="226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898" name="Line 44"/>
          <p:cNvSpPr>
            <a:spLocks noChangeShapeType="1"/>
          </p:cNvSpPr>
          <p:nvPr/>
        </p:nvSpPr>
        <p:spPr bwMode="auto">
          <a:xfrm>
            <a:off x="6166312" y="4383768"/>
            <a:ext cx="4989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899" name="Line 51"/>
          <p:cNvSpPr>
            <a:spLocks noChangeShapeType="1"/>
          </p:cNvSpPr>
          <p:nvPr/>
        </p:nvSpPr>
        <p:spPr bwMode="auto">
          <a:xfrm>
            <a:off x="5493884" y="2131786"/>
            <a:ext cx="0" cy="11339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00" name="Line 53"/>
          <p:cNvSpPr>
            <a:spLocks noChangeShapeType="1"/>
          </p:cNvSpPr>
          <p:nvPr/>
        </p:nvSpPr>
        <p:spPr bwMode="auto">
          <a:xfrm flipV="1">
            <a:off x="364000" y="5598206"/>
            <a:ext cx="8810625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01" name="Line 54"/>
          <p:cNvSpPr>
            <a:spLocks noChangeShapeType="1"/>
          </p:cNvSpPr>
          <p:nvPr/>
        </p:nvSpPr>
        <p:spPr bwMode="auto">
          <a:xfrm flipH="1">
            <a:off x="536349" y="2533196"/>
            <a:ext cx="34358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02" name="Rectangle 55"/>
          <p:cNvSpPr>
            <a:spLocks noChangeArrowheads="1"/>
          </p:cNvSpPr>
          <p:nvPr/>
        </p:nvSpPr>
        <p:spPr bwMode="auto">
          <a:xfrm>
            <a:off x="879929" y="2372181"/>
            <a:ext cx="1790474" cy="388938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1202" tIns="45610" rIns="91202" bIns="45610" anchor="ctr"/>
          <a:lstStyle/>
          <a:p>
            <a:pPr algn="ctr" defTabSz="649445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Службы экстренного реагирования</a:t>
            </a:r>
          </a:p>
        </p:txBody>
      </p:sp>
      <p:sp>
        <p:nvSpPr>
          <p:cNvPr id="8248" name="Rectangle 56" descr="80%"/>
          <p:cNvSpPr>
            <a:spLocks noChangeArrowheads="1"/>
          </p:cNvSpPr>
          <p:nvPr/>
        </p:nvSpPr>
        <p:spPr bwMode="auto">
          <a:xfrm>
            <a:off x="650883" y="2916464"/>
            <a:ext cx="2306411" cy="359456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cmpd="sng">
            <a:solidFill>
              <a:schemeClr val="tx1"/>
            </a:solidFill>
            <a:miter lim="800000"/>
            <a:headEnd/>
            <a:tailEnd/>
          </a:ln>
        </p:spPr>
        <p:txBody>
          <a:bodyPr lIns="17962" tIns="10775" rIns="17962" bIns="10775" anchor="ctr"/>
          <a:lstStyle/>
          <a:p>
            <a:pPr algn="ctr" defTabSz="651651">
              <a:lnSpc>
                <a:spcPct val="80000"/>
              </a:lnSpc>
              <a:defRPr/>
            </a:pP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Деж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. смена ПЧ-30  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651651">
              <a:lnSpc>
                <a:spcPct val="80000"/>
              </a:lnSpc>
              <a:defRPr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т.  01,</a:t>
            </a:r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>
                <a:latin typeface="Times New Roman" pitchFamily="18" charset="0"/>
              </a:rPr>
              <a:t>(8-48-265)</a:t>
            </a:r>
            <a:r>
              <a:rPr lang="ru-RU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2-37-01</a:t>
            </a:r>
          </a:p>
        </p:txBody>
      </p:sp>
      <p:sp>
        <p:nvSpPr>
          <p:cNvPr id="8249" name="Rectangle 57" descr="75%"/>
          <p:cNvSpPr>
            <a:spLocks noChangeArrowheads="1"/>
          </p:cNvSpPr>
          <p:nvPr/>
        </p:nvSpPr>
        <p:spPr bwMode="auto">
          <a:xfrm>
            <a:off x="650883" y="3986895"/>
            <a:ext cx="2306411" cy="360589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cmpd="sng">
            <a:solidFill>
              <a:schemeClr val="tx1"/>
            </a:solidFill>
            <a:miter lim="800000"/>
            <a:headEnd/>
            <a:tailEnd/>
          </a:ln>
        </p:spPr>
        <p:txBody>
          <a:bodyPr lIns="17962" tIns="10775" rIns="17962" bIns="10775" anchor="ctr"/>
          <a:lstStyle/>
          <a:p>
            <a:pPr algn="ctr" defTabSz="651651">
              <a:lnSpc>
                <a:spcPct val="80000"/>
              </a:lnSpc>
              <a:defRPr/>
            </a:pP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Деж. СМП  </a:t>
            </a:r>
            <a:endParaRPr lang="en-US" sz="1000" b="1" dirty="0" err="1">
              <a:latin typeface="Times New Roman" pitchFamily="18" charset="0"/>
              <a:cs typeface="Times New Roman" pitchFamily="18" charset="0"/>
            </a:endParaRPr>
          </a:p>
          <a:p>
            <a:pPr algn="ctr" defTabSz="651651">
              <a:lnSpc>
                <a:spcPct val="80000"/>
              </a:lnSpc>
              <a:defRPr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en-US" sz="900" b="1" dirty="0" err="1">
                <a:latin typeface="Times New Roman" pitchFamily="18" charset="0"/>
                <a:cs typeface="Times New Roman" pitchFamily="18" charset="0"/>
              </a:rPr>
              <a:t>IP-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en-US" sz="900" b="1" dirty="0" err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03, </a:t>
            </a:r>
            <a:r>
              <a:rPr lang="ru-RU" sz="900" b="1" dirty="0">
                <a:latin typeface="Times New Roman" pitchFamily="18" charset="0"/>
              </a:rPr>
              <a:t>(8-471-51)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2-16-91</a:t>
            </a:r>
          </a:p>
        </p:txBody>
      </p:sp>
      <p:sp>
        <p:nvSpPr>
          <p:cNvPr id="8250" name="Rectangle 58" descr="80%"/>
          <p:cNvSpPr>
            <a:spLocks noChangeArrowheads="1"/>
          </p:cNvSpPr>
          <p:nvPr/>
        </p:nvSpPr>
        <p:spPr bwMode="auto">
          <a:xfrm>
            <a:off x="650883" y="3425600"/>
            <a:ext cx="2306411" cy="360589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cmpd="sng">
            <a:solidFill>
              <a:schemeClr val="tx1"/>
            </a:solidFill>
            <a:miter lim="800000"/>
            <a:headEnd/>
            <a:tailEnd/>
          </a:ln>
        </p:spPr>
        <p:txBody>
          <a:bodyPr lIns="17962" tIns="10775" rIns="17962" bIns="10775" anchor="ctr"/>
          <a:lstStyle/>
          <a:p>
            <a:pPr algn="ctr" defTabSz="651651">
              <a:lnSpc>
                <a:spcPct val="80000"/>
              </a:lnSpc>
              <a:defRPr/>
            </a:pP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Деж. смена РОВД  </a:t>
            </a:r>
            <a:endParaRPr lang="en-US" sz="1000" b="1" dirty="0" err="1">
              <a:latin typeface="Times New Roman" pitchFamily="18" charset="0"/>
              <a:cs typeface="Times New Roman" pitchFamily="18" charset="0"/>
            </a:endParaRPr>
          </a:p>
          <a:p>
            <a:pPr algn="ctr" defTabSz="651651">
              <a:lnSpc>
                <a:spcPct val="80000"/>
              </a:lnSpc>
              <a:defRPr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02, </a:t>
            </a:r>
            <a:r>
              <a:rPr lang="ru-RU" sz="900" b="1" dirty="0">
                <a:latin typeface="Times New Roman" pitchFamily="18" charset="0"/>
              </a:rPr>
              <a:t>(8-48-265)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2-17-04 </a:t>
            </a:r>
          </a:p>
        </p:txBody>
      </p:sp>
      <p:sp>
        <p:nvSpPr>
          <p:cNvPr id="8251" name="Rectangle 59" descr="75%"/>
          <p:cNvSpPr>
            <a:spLocks noChangeArrowheads="1"/>
          </p:cNvSpPr>
          <p:nvPr/>
        </p:nvSpPr>
        <p:spPr bwMode="auto">
          <a:xfrm>
            <a:off x="650883" y="4599218"/>
            <a:ext cx="2306411" cy="360589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cmpd="sng">
            <a:solidFill>
              <a:schemeClr val="tx1"/>
            </a:solidFill>
            <a:miter lim="800000"/>
            <a:headEnd/>
            <a:tailEnd/>
          </a:ln>
        </p:spPr>
        <p:txBody>
          <a:bodyPr lIns="17962" tIns="10775" rIns="17962" bIns="10775" anchor="ctr"/>
          <a:lstStyle/>
          <a:p>
            <a:pPr algn="ctr" defTabSz="651651">
              <a:lnSpc>
                <a:spcPct val="80000"/>
              </a:lnSpc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Газовый участок </a:t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т.  04, </a:t>
            </a:r>
            <a:r>
              <a:rPr lang="ru-RU" sz="900" b="1" dirty="0">
                <a:latin typeface="Times New Roman" pitchFamily="18" charset="0"/>
              </a:rPr>
              <a:t>(8-48-265)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2-38-00</a:t>
            </a: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536349" y="2552476"/>
            <a:ext cx="105455" cy="2263321"/>
            <a:chOff x="284" y="6764"/>
            <a:chExt cx="180" cy="3036"/>
          </a:xfrm>
        </p:grpSpPr>
        <p:sp>
          <p:nvSpPr>
            <p:cNvPr id="164938" name="Line 61"/>
            <p:cNvSpPr>
              <a:spLocks noChangeShapeType="1"/>
            </p:cNvSpPr>
            <p:nvPr/>
          </p:nvSpPr>
          <p:spPr bwMode="auto">
            <a:xfrm>
              <a:off x="284" y="6764"/>
              <a:ext cx="0" cy="30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5946" tIns="52973" rIns="105946" bIns="52973"/>
            <a:lstStyle/>
            <a:p>
              <a:endParaRPr lang="ru-RU"/>
            </a:p>
          </p:txBody>
        </p:sp>
        <p:sp>
          <p:nvSpPr>
            <p:cNvPr id="164939" name="Line 62"/>
            <p:cNvSpPr>
              <a:spLocks noChangeShapeType="1"/>
            </p:cNvSpPr>
            <p:nvPr/>
          </p:nvSpPr>
          <p:spPr bwMode="auto">
            <a:xfrm>
              <a:off x="284" y="7484"/>
              <a:ext cx="18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5946" tIns="52973" rIns="105946" bIns="52973"/>
            <a:lstStyle/>
            <a:p>
              <a:endParaRPr lang="ru-RU"/>
            </a:p>
          </p:txBody>
        </p:sp>
        <p:sp>
          <p:nvSpPr>
            <p:cNvPr id="164940" name="Line 63"/>
            <p:cNvSpPr>
              <a:spLocks noChangeShapeType="1"/>
            </p:cNvSpPr>
            <p:nvPr/>
          </p:nvSpPr>
          <p:spPr bwMode="auto">
            <a:xfrm>
              <a:off x="284" y="8214"/>
              <a:ext cx="18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5946" tIns="52973" rIns="105946" bIns="52973"/>
            <a:lstStyle/>
            <a:p>
              <a:endParaRPr lang="ru-RU"/>
            </a:p>
          </p:txBody>
        </p:sp>
        <p:sp>
          <p:nvSpPr>
            <p:cNvPr id="164941" name="Line 64"/>
            <p:cNvSpPr>
              <a:spLocks noChangeShapeType="1"/>
            </p:cNvSpPr>
            <p:nvPr/>
          </p:nvSpPr>
          <p:spPr bwMode="auto">
            <a:xfrm>
              <a:off x="284" y="8967"/>
              <a:ext cx="18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5946" tIns="52973" rIns="105946" bIns="52973"/>
            <a:lstStyle/>
            <a:p>
              <a:endParaRPr lang="ru-RU"/>
            </a:p>
          </p:txBody>
        </p:sp>
        <p:sp>
          <p:nvSpPr>
            <p:cNvPr id="164942" name="Line 65"/>
            <p:cNvSpPr>
              <a:spLocks noChangeShapeType="1"/>
            </p:cNvSpPr>
            <p:nvPr/>
          </p:nvSpPr>
          <p:spPr bwMode="auto">
            <a:xfrm>
              <a:off x="284" y="9789"/>
              <a:ext cx="18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5946" tIns="52973" rIns="105946" bIns="52973"/>
            <a:lstStyle/>
            <a:p>
              <a:endParaRPr lang="ru-RU"/>
            </a:p>
          </p:txBody>
        </p:sp>
      </p:grpSp>
      <p:sp>
        <p:nvSpPr>
          <p:cNvPr id="8258" name="Rectangle 66" descr="Папирус"/>
          <p:cNvSpPr>
            <a:spLocks noChangeArrowheads="1"/>
          </p:cNvSpPr>
          <p:nvPr/>
        </p:nvSpPr>
        <p:spPr bwMode="auto">
          <a:xfrm>
            <a:off x="2479902" y="5697991"/>
            <a:ext cx="1459366" cy="4172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 cmpd="dbl">
            <a:solidFill>
              <a:srgbClr val="000000"/>
            </a:solidFill>
            <a:miter lim="800000"/>
            <a:headEnd/>
            <a:tailEnd/>
          </a:ln>
          <a:effectLst>
            <a:outerShdw sx="1000" sy="1000" algn="ctr" rotWithShape="0">
              <a:srgbClr val="808080"/>
            </a:outerShdw>
          </a:effectLst>
        </p:spPr>
        <p:txBody>
          <a:bodyPr lIns="91202" tIns="45610" rIns="91202" bIns="45610" anchor="ctr"/>
          <a:lstStyle/>
          <a:p>
            <a:pPr algn="ctr" defTabSz="651651">
              <a:lnSpc>
                <a:spcPct val="90000"/>
              </a:lnSpc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Водоканал</a:t>
            </a:r>
            <a:b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(т. (8-48-265)</a:t>
            </a:r>
            <a:endParaRPr lang="en-US" sz="9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651651">
              <a:lnSpc>
                <a:spcPct val="90000"/>
              </a:lnSpc>
              <a:defRPr/>
            </a:pPr>
            <a:r>
              <a:rPr lang="ru-RU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2-28-13)</a:t>
            </a:r>
          </a:p>
        </p:txBody>
      </p:sp>
      <p:sp>
        <p:nvSpPr>
          <p:cNvPr id="8259" name="Rectangle 67" descr="Папирус"/>
          <p:cNvSpPr>
            <a:spLocks noChangeArrowheads="1"/>
          </p:cNvSpPr>
          <p:nvPr/>
        </p:nvSpPr>
        <p:spPr bwMode="auto">
          <a:xfrm>
            <a:off x="4002768" y="5703663"/>
            <a:ext cx="1028474" cy="4116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 cmpd="dbl">
            <a:solidFill>
              <a:srgbClr val="000000"/>
            </a:solidFill>
            <a:miter lim="800000"/>
            <a:headEnd/>
            <a:tailEnd/>
          </a:ln>
          <a:effectLst>
            <a:outerShdw sx="1000" sy="1000" algn="ctr" rotWithShape="0">
              <a:srgbClr val="808080"/>
            </a:outerShdw>
          </a:effectLst>
        </p:spPr>
        <p:txBody>
          <a:bodyPr lIns="91202" tIns="45610" rIns="91202" bIns="45610" anchor="ctr"/>
          <a:lstStyle/>
          <a:p>
            <a:pPr algn="ctr" defTabSz="651651">
              <a:lnSpc>
                <a:spcPct val="90000"/>
              </a:lnSpc>
              <a:defRPr/>
            </a:pPr>
            <a:r>
              <a:rPr lang="ru-RU" sz="1000" dirty="0" err="1">
                <a:solidFill>
                  <a:srgbClr val="FFFFFF"/>
                </a:solidFill>
                <a:latin typeface="Times New Roman" pitchFamily="18" charset="0"/>
              </a:rPr>
              <a:t>РЭС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900" dirty="0">
                <a:solidFill>
                  <a:srgbClr val="FFFFFF"/>
                </a:solidFill>
                <a:latin typeface="Times New Roman" pitchFamily="18" charset="0"/>
              </a:rPr>
              <a:t>(т. (8-48-2651)</a:t>
            </a:r>
            <a:r>
              <a:rPr lang="en-US" sz="9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sz="900" dirty="0">
                <a:solidFill>
                  <a:srgbClr val="FFFFFF"/>
                </a:solidFill>
                <a:latin typeface="Times New Roman" pitchFamily="18" charset="0"/>
              </a:rPr>
              <a:t>2-27-49</a:t>
            </a:r>
          </a:p>
        </p:txBody>
      </p:sp>
      <p:sp>
        <p:nvSpPr>
          <p:cNvPr id="8260" name="Rectangle 68" descr="Папирус"/>
          <p:cNvSpPr>
            <a:spLocks noChangeArrowheads="1"/>
          </p:cNvSpPr>
          <p:nvPr/>
        </p:nvSpPr>
        <p:spPr bwMode="auto">
          <a:xfrm>
            <a:off x="7417027" y="5703663"/>
            <a:ext cx="1084036" cy="4116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 cmpd="dbl">
            <a:solidFill>
              <a:srgbClr val="000000"/>
            </a:solidFill>
            <a:miter lim="800000"/>
            <a:headEnd/>
            <a:tailEnd/>
          </a:ln>
          <a:effectLst>
            <a:outerShdw sx="1000" sy="1000" algn="ctr" rotWithShape="0">
              <a:srgbClr val="808080"/>
            </a:outerShdw>
          </a:effectLst>
        </p:spPr>
        <p:txBody>
          <a:bodyPr lIns="91202" tIns="45610" rIns="91202" bIns="45610" anchor="ctr"/>
          <a:lstStyle/>
          <a:p>
            <a:pPr algn="ctr" defTabSz="651651">
              <a:lnSpc>
                <a:spcPct val="90000"/>
              </a:lnSpc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РРС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(т. (8-48-265)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2-18-88)</a:t>
            </a:r>
          </a:p>
        </p:txBody>
      </p:sp>
      <p:sp>
        <p:nvSpPr>
          <p:cNvPr id="8261" name="Rectangle 69" descr="Папирус"/>
          <p:cNvSpPr>
            <a:spLocks noChangeArrowheads="1"/>
          </p:cNvSpPr>
          <p:nvPr/>
        </p:nvSpPr>
        <p:spPr bwMode="auto">
          <a:xfrm>
            <a:off x="5078869" y="5703663"/>
            <a:ext cx="1095375" cy="4116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 cmpd="dbl">
            <a:solidFill>
              <a:srgbClr val="000000"/>
            </a:solidFill>
            <a:miter lim="800000"/>
            <a:headEnd/>
            <a:tailEnd/>
          </a:ln>
          <a:effectLst>
            <a:outerShdw sx="1000" sy="1000" algn="ctr" rotWithShape="0">
              <a:srgbClr val="808080"/>
            </a:outerShdw>
          </a:effectLst>
        </p:spPr>
        <p:txBody>
          <a:bodyPr lIns="91202" tIns="45610" rIns="91202" bIns="45610" anchor="ctr"/>
          <a:lstStyle/>
          <a:p>
            <a:pPr algn="ctr" defTabSz="651651">
              <a:lnSpc>
                <a:spcPct val="90000"/>
              </a:lnSpc>
              <a:defRPr/>
            </a:pPr>
            <a:r>
              <a:rPr lang="ru-RU" sz="1000" dirty="0">
                <a:solidFill>
                  <a:srgbClr val="FFFFFF"/>
                </a:solidFill>
                <a:latin typeface="Times New Roman" pitchFamily="18" charset="0"/>
              </a:rPr>
              <a:t>МУП ЖКХ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1000" dirty="0">
                <a:solidFill>
                  <a:srgbClr val="FFFFFF"/>
                </a:solidFill>
                <a:latin typeface="Times New Roman" pitchFamily="18" charset="0"/>
              </a:rPr>
              <a:t>(</a:t>
            </a:r>
            <a:r>
              <a:rPr lang="ru-RU" sz="900" dirty="0">
                <a:solidFill>
                  <a:srgbClr val="FFFFFF"/>
                </a:solidFill>
                <a:latin typeface="Times New Roman" pitchFamily="18" charset="0"/>
              </a:rPr>
              <a:t>т. (8-48-265)</a:t>
            </a:r>
            <a:r>
              <a:rPr lang="en-US" sz="9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sz="9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900" dirty="0">
                <a:solidFill>
                  <a:srgbClr val="FFFFFF"/>
                </a:solidFill>
                <a:latin typeface="Times New Roman" pitchFamily="18" charset="0"/>
              </a:rPr>
              <a:t>2-24-01</a:t>
            </a:r>
          </a:p>
        </p:txBody>
      </p:sp>
      <p:sp>
        <p:nvSpPr>
          <p:cNvPr id="8262" name="Rectangle 70" descr="Папирус"/>
          <p:cNvSpPr>
            <a:spLocks noChangeArrowheads="1"/>
          </p:cNvSpPr>
          <p:nvPr/>
        </p:nvSpPr>
        <p:spPr bwMode="auto">
          <a:xfrm>
            <a:off x="6216205" y="5703663"/>
            <a:ext cx="1200831" cy="4116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 cmpd="dbl">
            <a:solidFill>
              <a:srgbClr val="000000"/>
            </a:solidFill>
            <a:miter lim="800000"/>
            <a:headEnd/>
            <a:tailEnd/>
          </a:ln>
          <a:effectLst>
            <a:outerShdw sx="1000" sy="1000" algn="ctr" rotWithShape="0">
              <a:srgbClr val="808080"/>
            </a:outerShdw>
          </a:effectLst>
        </p:spPr>
        <p:txBody>
          <a:bodyPr lIns="91202" tIns="45610" rIns="91202" bIns="45610" anchor="ctr"/>
          <a:lstStyle/>
          <a:p>
            <a:pPr algn="ctr" defTabSz="651651">
              <a:lnSpc>
                <a:spcPct val="90000"/>
              </a:lnSpc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Благоустройство 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(т. (8-48-265)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2-33-93)</a:t>
            </a:r>
          </a:p>
        </p:txBody>
      </p:sp>
      <p:sp>
        <p:nvSpPr>
          <p:cNvPr id="164913" name="Line 71"/>
          <p:cNvSpPr>
            <a:spLocks noChangeShapeType="1"/>
          </p:cNvSpPr>
          <p:nvPr/>
        </p:nvSpPr>
        <p:spPr bwMode="auto">
          <a:xfrm>
            <a:off x="3051403" y="5588001"/>
            <a:ext cx="4934857" cy="113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14" name="Line 72"/>
          <p:cNvSpPr>
            <a:spLocks noChangeShapeType="1"/>
          </p:cNvSpPr>
          <p:nvPr/>
        </p:nvSpPr>
        <p:spPr bwMode="auto">
          <a:xfrm>
            <a:off x="3244170" y="5589135"/>
            <a:ext cx="0" cy="11452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15" name="Line 73"/>
          <p:cNvSpPr>
            <a:spLocks noChangeShapeType="1"/>
          </p:cNvSpPr>
          <p:nvPr/>
        </p:nvSpPr>
        <p:spPr bwMode="auto">
          <a:xfrm>
            <a:off x="4508500" y="5589135"/>
            <a:ext cx="0" cy="11452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16" name="Line 74"/>
          <p:cNvSpPr>
            <a:spLocks noChangeShapeType="1"/>
          </p:cNvSpPr>
          <p:nvPr/>
        </p:nvSpPr>
        <p:spPr bwMode="auto">
          <a:xfrm>
            <a:off x="5646964" y="5589135"/>
            <a:ext cx="0" cy="11452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17" name="Line 75"/>
          <p:cNvSpPr>
            <a:spLocks noChangeShapeType="1"/>
          </p:cNvSpPr>
          <p:nvPr/>
        </p:nvSpPr>
        <p:spPr bwMode="auto">
          <a:xfrm>
            <a:off x="6785429" y="5589135"/>
            <a:ext cx="0" cy="11452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18" name="Line 76"/>
          <p:cNvSpPr>
            <a:spLocks noChangeShapeType="1"/>
          </p:cNvSpPr>
          <p:nvPr/>
        </p:nvSpPr>
        <p:spPr bwMode="auto">
          <a:xfrm>
            <a:off x="7986259" y="5589135"/>
            <a:ext cx="0" cy="11452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19" name="Line 77"/>
          <p:cNvSpPr>
            <a:spLocks noChangeShapeType="1"/>
          </p:cNvSpPr>
          <p:nvPr/>
        </p:nvSpPr>
        <p:spPr bwMode="auto">
          <a:xfrm>
            <a:off x="5651500" y="5492752"/>
            <a:ext cx="0" cy="11452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20" name="Line 80"/>
          <p:cNvSpPr>
            <a:spLocks noChangeShapeType="1"/>
          </p:cNvSpPr>
          <p:nvPr/>
        </p:nvSpPr>
        <p:spPr bwMode="auto">
          <a:xfrm>
            <a:off x="193902" y="2183947"/>
            <a:ext cx="0" cy="3726089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21" name="Line 81"/>
          <p:cNvSpPr>
            <a:spLocks noChangeShapeType="1"/>
          </p:cNvSpPr>
          <p:nvPr/>
        </p:nvSpPr>
        <p:spPr bwMode="auto">
          <a:xfrm>
            <a:off x="225656" y="6120947"/>
            <a:ext cx="654276" cy="793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8274" name="Rectangle 82" descr="Папирус"/>
          <p:cNvSpPr>
            <a:spLocks noChangeArrowheads="1"/>
          </p:cNvSpPr>
          <p:nvPr/>
        </p:nvSpPr>
        <p:spPr bwMode="auto">
          <a:xfrm>
            <a:off x="269875" y="5703663"/>
            <a:ext cx="1028474" cy="4116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 cmpd="dbl">
            <a:solidFill>
              <a:srgbClr val="000000"/>
            </a:solidFill>
            <a:miter lim="800000"/>
            <a:headEnd/>
            <a:tailEnd/>
          </a:ln>
          <a:effectLst>
            <a:outerShdw sx="1000" sy="1000" algn="ctr" rotWithShape="0">
              <a:srgbClr val="808080"/>
            </a:outerShdw>
          </a:effectLst>
        </p:spPr>
        <p:txBody>
          <a:bodyPr lIns="91202" tIns="45610" rIns="91202" bIns="45610" anchor="ctr"/>
          <a:lstStyle/>
          <a:p>
            <a:pPr algn="ctr" defTabSz="651651">
              <a:lnSpc>
                <a:spcPct val="90000"/>
              </a:lnSpc>
              <a:defRPr/>
            </a:pPr>
            <a:r>
              <a:rPr lang="ru-RU" sz="1000" dirty="0">
                <a:solidFill>
                  <a:srgbClr val="FFFFFF"/>
                </a:solidFill>
                <a:latin typeface="Times New Roman" pitchFamily="18" charset="0"/>
              </a:rPr>
              <a:t>полиция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900" dirty="0">
                <a:solidFill>
                  <a:srgbClr val="FFFFFF"/>
                </a:solidFill>
                <a:latin typeface="Times New Roman" pitchFamily="18" charset="0"/>
              </a:rPr>
              <a:t>(т. (8-48-265)</a:t>
            </a:r>
            <a:r>
              <a:rPr lang="en-US" sz="9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sz="9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900" dirty="0">
                <a:solidFill>
                  <a:srgbClr val="FFFFFF"/>
                </a:solidFill>
                <a:latin typeface="Times New Roman" pitchFamily="18" charset="0"/>
              </a:rPr>
              <a:t>2-17-04</a:t>
            </a:r>
          </a:p>
        </p:txBody>
      </p:sp>
      <p:sp>
        <p:nvSpPr>
          <p:cNvPr id="8275" name="Rectangle 83" descr="Папирус"/>
          <p:cNvSpPr>
            <a:spLocks noChangeArrowheads="1"/>
          </p:cNvSpPr>
          <p:nvPr/>
        </p:nvSpPr>
        <p:spPr bwMode="auto">
          <a:xfrm>
            <a:off x="1374322" y="5703663"/>
            <a:ext cx="1029607" cy="4116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 cmpd="dbl">
            <a:solidFill>
              <a:srgbClr val="000000"/>
            </a:solidFill>
            <a:miter lim="800000"/>
            <a:headEnd/>
            <a:tailEnd/>
          </a:ln>
          <a:effectLst>
            <a:outerShdw sx="1000" sy="1000" algn="ctr" rotWithShape="0">
              <a:srgbClr val="808080"/>
            </a:outerShdw>
          </a:effectLst>
        </p:spPr>
        <p:txBody>
          <a:bodyPr lIns="91202" tIns="45610" rIns="91202" bIns="45610" anchor="ctr"/>
          <a:lstStyle/>
          <a:p>
            <a:pPr algn="ctr" defTabSz="651651">
              <a:lnSpc>
                <a:spcPct val="90000"/>
              </a:lnSpc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ЦРБ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(т. (8-48-265)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2-13-38</a:t>
            </a:r>
          </a:p>
        </p:txBody>
      </p:sp>
      <p:sp>
        <p:nvSpPr>
          <p:cNvPr id="164924" name="Line 84"/>
          <p:cNvSpPr>
            <a:spLocks noChangeShapeType="1"/>
          </p:cNvSpPr>
          <p:nvPr/>
        </p:nvSpPr>
        <p:spPr bwMode="auto">
          <a:xfrm>
            <a:off x="316366" y="2293938"/>
            <a:ext cx="0" cy="327705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25" name="Line 85"/>
          <p:cNvSpPr>
            <a:spLocks noChangeShapeType="1"/>
          </p:cNvSpPr>
          <p:nvPr/>
        </p:nvSpPr>
        <p:spPr bwMode="auto">
          <a:xfrm>
            <a:off x="879929" y="5589135"/>
            <a:ext cx="0" cy="11452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26" name="Line 86"/>
          <p:cNvSpPr>
            <a:spLocks noChangeShapeType="1"/>
          </p:cNvSpPr>
          <p:nvPr/>
        </p:nvSpPr>
        <p:spPr bwMode="auto">
          <a:xfrm>
            <a:off x="2022929" y="5589135"/>
            <a:ext cx="0" cy="11452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27" name="Line 89"/>
          <p:cNvSpPr>
            <a:spLocks noChangeShapeType="1"/>
          </p:cNvSpPr>
          <p:nvPr/>
        </p:nvSpPr>
        <p:spPr bwMode="auto">
          <a:xfrm>
            <a:off x="468321" y="5588000"/>
            <a:ext cx="277585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28" name="Rectangle 90" descr="Водяные капли"/>
          <p:cNvSpPr>
            <a:spLocks noChangeArrowheads="1"/>
          </p:cNvSpPr>
          <p:nvPr/>
        </p:nvSpPr>
        <p:spPr bwMode="auto">
          <a:xfrm>
            <a:off x="3844018" y="4677464"/>
            <a:ext cx="1851706" cy="543151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1202" tIns="45610" rIns="91202" bIns="45610" anchor="ctr"/>
          <a:lstStyle/>
          <a:p>
            <a:pPr algn="ctr" defTabSz="649445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 Стара Торопа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649445"/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Грибалева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О.Л..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649445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(т. </a:t>
            </a:r>
            <a:r>
              <a:rPr lang="ru-RU" sz="900" b="1" dirty="0">
                <a:latin typeface="Times New Roman" pitchFamily="18" charset="0"/>
              </a:rPr>
              <a:t>(8-48-265)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31-1-26</a:t>
            </a:r>
          </a:p>
          <a:p>
            <a:pPr algn="ctr" defTabSz="649445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8-960-705-02-39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929" name="Line 92"/>
          <p:cNvSpPr>
            <a:spLocks noChangeShapeType="1"/>
          </p:cNvSpPr>
          <p:nvPr/>
        </p:nvSpPr>
        <p:spPr bwMode="auto">
          <a:xfrm>
            <a:off x="6192392" y="5041446"/>
            <a:ext cx="1247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30" name="Line 93"/>
          <p:cNvSpPr>
            <a:spLocks noChangeShapeType="1"/>
          </p:cNvSpPr>
          <p:nvPr/>
        </p:nvSpPr>
        <p:spPr bwMode="auto">
          <a:xfrm>
            <a:off x="3741973" y="4981349"/>
            <a:ext cx="115661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8290" name="Rectangle 98"/>
          <p:cNvSpPr>
            <a:spLocks noChangeArrowheads="1"/>
          </p:cNvSpPr>
          <p:nvPr/>
        </p:nvSpPr>
        <p:spPr bwMode="auto">
          <a:xfrm>
            <a:off x="80510" y="1689553"/>
            <a:ext cx="1970768" cy="5760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 cmpd="dbl">
            <a:solidFill>
              <a:srgbClr val="000000"/>
            </a:solidFill>
            <a:miter lim="800000"/>
            <a:headEnd/>
            <a:tailEnd/>
          </a:ln>
          <a:effectLst>
            <a:outerShdw sx="1000" sy="1000" algn="ctr" rotWithShape="0">
              <a:srgbClr val="808080"/>
            </a:outerShdw>
          </a:effectLst>
        </p:spPr>
        <p:txBody>
          <a:bodyPr lIns="91202" tIns="45610" rIns="91202" bIns="45610" anchor="ctr"/>
          <a:lstStyle/>
          <a:p>
            <a:pPr algn="ctr" defTabSz="651651">
              <a:lnSpc>
                <a:spcPct val="90000"/>
              </a:lnSpc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ЕДДС района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т. (8-48-265) 2-36-00; факс. 2-36-06; эл. почта: </a:t>
            </a:r>
            <a:r>
              <a:rPr lang="en-US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edds</a:t>
            </a:r>
            <a:r>
              <a:rPr lang="ru-RU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</a:t>
            </a:r>
            <a:r>
              <a:rPr lang="en-US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wd@mail.ru</a:t>
            </a:r>
            <a:endParaRPr lang="ru-RU" sz="9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293" name="Rectangle 101"/>
          <p:cNvSpPr>
            <a:spLocks noChangeArrowheads="1"/>
          </p:cNvSpPr>
          <p:nvPr/>
        </p:nvSpPr>
        <p:spPr bwMode="auto">
          <a:xfrm>
            <a:off x="900348" y="1128259"/>
            <a:ext cx="1287009" cy="458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 cmpd="dbl">
            <a:solidFill>
              <a:srgbClr val="000000"/>
            </a:solidFill>
            <a:miter lim="800000"/>
            <a:headEnd/>
            <a:tailEnd/>
          </a:ln>
          <a:effectLst>
            <a:outerShdw sx="1000" sy="1000" algn="ctr" rotWithShape="0">
              <a:srgbClr val="808080"/>
            </a:outerShdw>
          </a:effectLst>
        </p:spPr>
        <p:txBody>
          <a:bodyPr lIns="91202" tIns="45610" rIns="91202" bIns="45610" anchor="ctr"/>
          <a:lstStyle/>
          <a:p>
            <a:pPr algn="ctr" defTabSz="651651">
              <a:lnSpc>
                <a:spcPct val="90000"/>
              </a:lnSpc>
              <a:defRPr/>
            </a:pPr>
            <a:endParaRPr lang="ru-RU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defTabSz="651651">
              <a:lnSpc>
                <a:spcPct val="90000"/>
              </a:lnSpc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Отдел  ГОЧС 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Тимощук Н.П,</a:t>
            </a:r>
          </a:p>
          <a:p>
            <a:pPr algn="ctr" defTabSz="651651">
              <a:lnSpc>
                <a:spcPct val="90000"/>
              </a:lnSpc>
              <a:defRPr/>
            </a:pPr>
            <a:r>
              <a:rPr lang="ru-RU" sz="900" dirty="0">
                <a:solidFill>
                  <a:srgbClr val="FFFFFF"/>
                </a:solidFill>
                <a:latin typeface="Times New Roman" pitchFamily="18" charset="0"/>
              </a:rPr>
              <a:t>т. (</a:t>
            </a:r>
            <a:r>
              <a:rPr lang="ru-RU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8-48-265) 2-18-30</a:t>
            </a:r>
          </a:p>
          <a:p>
            <a:pPr algn="ctr" defTabSz="651651">
              <a:lnSpc>
                <a:spcPct val="90000"/>
              </a:lnSpc>
              <a:defRPr/>
            </a:pPr>
            <a:endParaRPr lang="ru-RU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4933" name="Rectangle 108" descr="Водяные капли"/>
          <p:cNvSpPr>
            <a:spLocks noChangeArrowheads="1"/>
          </p:cNvSpPr>
          <p:nvPr/>
        </p:nvSpPr>
        <p:spPr bwMode="auto">
          <a:xfrm>
            <a:off x="3857627" y="3469830"/>
            <a:ext cx="1838099" cy="556759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1202" tIns="45610" rIns="91202" bIns="45610" anchor="ctr"/>
          <a:lstStyle/>
          <a:p>
            <a:pPr algn="ctr" defTabSz="649445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Ильинское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 с/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с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649445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Холопова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pPr algn="ctr" defTabSz="649445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(т. </a:t>
            </a:r>
            <a:r>
              <a:rPr lang="ru-RU" sz="900" b="1" dirty="0">
                <a:latin typeface="Times New Roman" pitchFamily="18" charset="0"/>
              </a:rPr>
              <a:t>(8-48-265)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41-2-49,</a:t>
            </a:r>
          </a:p>
          <a:p>
            <a:pPr algn="ctr" defTabSz="649445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8-903-734-02-42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4652510" y="5298849"/>
            <a:ext cx="1603375" cy="2290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 cmpd="dbl">
            <a:solidFill>
              <a:srgbClr val="000000"/>
            </a:solidFill>
            <a:miter lim="800000"/>
            <a:headEnd/>
            <a:tailEnd/>
          </a:ln>
          <a:effectLst>
            <a:outerShdw sx="1000" sy="1000" algn="ctr" rotWithShape="0">
              <a:srgbClr val="808080"/>
            </a:outerShdw>
          </a:effectLst>
        </p:spPr>
        <p:txBody>
          <a:bodyPr lIns="91202" tIns="45610" rIns="91202" bIns="45610" anchor="ctr"/>
          <a:lstStyle/>
          <a:p>
            <a:pPr algn="ctr" defTabSz="651651">
              <a:lnSpc>
                <a:spcPct val="90000"/>
              </a:lnSpc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ДДС организаций</a:t>
            </a:r>
          </a:p>
        </p:txBody>
      </p:sp>
      <p:sp>
        <p:nvSpPr>
          <p:cNvPr id="164935" name="Line 112"/>
          <p:cNvSpPr>
            <a:spLocks noChangeShapeType="1"/>
          </p:cNvSpPr>
          <p:nvPr/>
        </p:nvSpPr>
        <p:spPr bwMode="auto">
          <a:xfrm>
            <a:off x="3744233" y="3189741"/>
            <a:ext cx="11339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36" name="Line 113"/>
          <p:cNvSpPr>
            <a:spLocks noChangeShapeType="1"/>
          </p:cNvSpPr>
          <p:nvPr/>
        </p:nvSpPr>
        <p:spPr bwMode="auto">
          <a:xfrm>
            <a:off x="6203727" y="3189741"/>
            <a:ext cx="102054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9" tIns="45694" rIns="91389" bIns="45694"/>
          <a:lstStyle/>
          <a:p>
            <a:endParaRPr lang="ru-RU"/>
          </a:p>
        </p:txBody>
      </p:sp>
      <p:sp>
        <p:nvSpPr>
          <p:cNvPr id="164937" name="Text Box 4"/>
          <p:cNvSpPr txBox="1">
            <a:spLocks noChangeArrowheads="1"/>
          </p:cNvSpPr>
          <p:nvPr/>
        </p:nvSpPr>
        <p:spPr bwMode="auto">
          <a:xfrm>
            <a:off x="-43089" y="0"/>
            <a:ext cx="9187089" cy="901474"/>
          </a:xfrm>
          <a:prstGeom prst="rect">
            <a:avLst/>
          </a:prstGeom>
          <a:solidFill>
            <a:srgbClr val="0070C0"/>
          </a:solidFill>
          <a:ln>
            <a:solidFill>
              <a:srgbClr val="7030A0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73" tIns="15525" rIns="91273" bIns="15525" anchor="ctr" anchorCtr="1"/>
          <a:lstStyle>
            <a:lvl1pPr defTabSz="909638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СХЕМА ОРГАНИЗАЦИИ УПРАВЛЕНИЯ </a:t>
            </a:r>
          </a:p>
          <a:p>
            <a:pPr algn="ctr" eaLnBrk="1" hangingPunct="1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МУНИЦИПАЛЬНОГО ЗВЕНА ТП РСЧС</a:t>
            </a:r>
          </a:p>
        </p:txBody>
      </p:sp>
    </p:spTree>
    <p:extLst>
      <p:ext uri="{BB962C8B-B14F-4D97-AF65-F5344CB8AC3E}">
        <p14:creationId xmlns="" xmlns:p14="http://schemas.microsoft.com/office/powerpoint/2010/main" val="4989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1071</Words>
  <Application>Microsoft Office PowerPoint</Application>
  <PresentationFormat>Экран (4:3)</PresentationFormat>
  <Paragraphs>400</Paragraphs>
  <Slides>17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Тема Office</vt:lpstr>
      <vt:lpstr>CorelDRAW</vt:lpstr>
      <vt:lpstr>Лист Microsoft Office Excel 97-2003</vt:lpstr>
      <vt:lpstr>Worksheet</vt:lpstr>
      <vt:lpstr>Слайд 1</vt:lpstr>
      <vt:lpstr>Слайд 2</vt:lpstr>
      <vt:lpstr>Слайд 3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1</cp:lastModifiedBy>
  <cp:revision>62</cp:revision>
  <dcterms:created xsi:type="dcterms:W3CDTF">2013-09-09T16:28:46Z</dcterms:created>
  <dcterms:modified xsi:type="dcterms:W3CDTF">2019-08-27T12:52:59Z</dcterms:modified>
</cp:coreProperties>
</file>